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Palanquin Medium"/>
      <p:regular r:id="rId39"/>
      <p:bold r:id="rId40"/>
    </p:embeddedFont>
    <p:embeddedFont>
      <p:font typeface="Palanquin Dark"/>
      <p:regular r:id="rId41"/>
      <p:bold r:id="rId42"/>
    </p:embeddedFont>
    <p:embeddedFont>
      <p:font typeface="Kodchasan Medium"/>
      <p:regular r:id="rId43"/>
      <p:bold r:id="rId44"/>
      <p:italic r:id="rId45"/>
      <p:boldItalic r:id="rId46"/>
    </p:embeddedFont>
    <p:embeddedFont>
      <p:font typeface="Palanquin"/>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alanquinMedium-bold.fntdata"/><Relationship Id="rId20" Type="http://schemas.openxmlformats.org/officeDocument/2006/relationships/slide" Target="slides/slide15.xml"/><Relationship Id="rId42" Type="http://schemas.openxmlformats.org/officeDocument/2006/relationships/font" Target="fonts/PalanquinDark-bold.fntdata"/><Relationship Id="rId41" Type="http://schemas.openxmlformats.org/officeDocument/2006/relationships/font" Target="fonts/PalanquinDark-regular.fntdata"/><Relationship Id="rId22" Type="http://schemas.openxmlformats.org/officeDocument/2006/relationships/slide" Target="slides/slide17.xml"/><Relationship Id="rId44" Type="http://schemas.openxmlformats.org/officeDocument/2006/relationships/font" Target="fonts/KodchasanMedium-bold.fntdata"/><Relationship Id="rId21" Type="http://schemas.openxmlformats.org/officeDocument/2006/relationships/slide" Target="slides/slide16.xml"/><Relationship Id="rId43" Type="http://schemas.openxmlformats.org/officeDocument/2006/relationships/font" Target="fonts/KodchasanMedium-regular.fntdata"/><Relationship Id="rId24" Type="http://schemas.openxmlformats.org/officeDocument/2006/relationships/slide" Target="slides/slide19.xml"/><Relationship Id="rId46" Type="http://schemas.openxmlformats.org/officeDocument/2006/relationships/font" Target="fonts/KodchasanMedium-boldItalic.fntdata"/><Relationship Id="rId23" Type="http://schemas.openxmlformats.org/officeDocument/2006/relationships/slide" Target="slides/slide18.xml"/><Relationship Id="rId45" Type="http://schemas.openxmlformats.org/officeDocument/2006/relationships/font" Target="fonts/Kodchasan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Palanquin-bold.fntdata"/><Relationship Id="rId25" Type="http://schemas.openxmlformats.org/officeDocument/2006/relationships/slide" Target="slides/slide20.xml"/><Relationship Id="rId47" Type="http://schemas.openxmlformats.org/officeDocument/2006/relationships/font" Target="fonts/Palanquin-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alanquinMedium-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e200f52062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2e200f52062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18388549a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Javo</a:t>
            </a:r>
            <a:endParaRPr/>
          </a:p>
          <a:p>
            <a:pPr indent="0" lvl="0" marL="0" rtl="0" algn="l">
              <a:spcBef>
                <a:spcPts val="0"/>
              </a:spcBef>
              <a:spcAft>
                <a:spcPts val="0"/>
              </a:spcAft>
              <a:buNone/>
            </a:pPr>
            <a:r>
              <a:rPr lang="en"/>
              <a:t>Taking a look at the PCA analysis of 100k sections of discharge instructions across White and Black patients. We seem to have a denser clustering of the terms </a:t>
            </a:r>
            <a:r>
              <a:rPr lang="en"/>
              <a:t>involved</a:t>
            </a:r>
            <a:r>
              <a:rPr lang="en"/>
              <a:t> with treatment instructions as opposed to explanations and summaries. While this is not a definitive test, it could suggest to us that there is less variation in the language that directions are given to Black patients.</a:t>
            </a:r>
            <a:endParaRPr/>
          </a:p>
        </p:txBody>
      </p:sp>
      <p:sp>
        <p:nvSpPr>
          <p:cNvPr id="180" name="Google Shape;180;g318388549a2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18388549a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318388549a2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18388549a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318388549a2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18388549a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18388549a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Javo</a:t>
            </a:r>
            <a:endParaRPr/>
          </a:p>
          <a:p>
            <a:pPr indent="0" lvl="0" marL="0" rtl="0" algn="l">
              <a:spcBef>
                <a:spcPts val="0"/>
              </a:spcBef>
              <a:spcAft>
                <a:spcPts val="0"/>
              </a:spcAft>
              <a:buNone/>
            </a:pPr>
            <a:r>
              <a:rPr lang="en"/>
              <a:t>We use the Fightin words method, which we have seen before in the discrimination self-disclosure papers, to analyze associations for words across groups in a corpus using the ConvoKit library.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8388549a2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8388549a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18388549a2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18388549a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8388549a2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18388549a2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18388549a2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18388549a2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8388549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18388549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8388549a2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18388549a2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18388549a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18388549a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a:t>
            </a:r>
            <a:endParaRPr/>
          </a:p>
          <a:p>
            <a:pPr indent="0" lvl="0" marL="0" rtl="0" algn="l">
              <a:spcBef>
                <a:spcPts val="0"/>
              </a:spcBef>
              <a:spcAft>
                <a:spcPts val="0"/>
              </a:spcAft>
              <a:buNone/>
            </a:pPr>
            <a:r>
              <a:rPr lang="en"/>
              <a:t>We’ve all had the experience of going to the doctor and having them click through some software, asking you questions you’ve been asked thousands of times before, asking you about info that’s been wrong since you were 10 but can’t seem to get corrected. Electronic health records are the standardized way our health information is shared between doctors. It’s no secret, though, that even though they can be shared, they’re kind of a mess.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18388549a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18388549a2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8388549a2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18388549a2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18388549a2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18388549a2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18388549a2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18388549a2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a1fa29f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1a1fa29f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1aaeb5e79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1aaeb5e7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1b809856a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1b809856a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1ab502219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1ab502219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Javo</a:t>
            </a:r>
            <a:endParaRPr/>
          </a:p>
          <a:p>
            <a:pPr indent="0" lvl="0" marL="0" rtl="0" algn="l">
              <a:spcBef>
                <a:spcPts val="0"/>
              </a:spcBef>
              <a:spcAft>
                <a:spcPts val="0"/>
              </a:spcAft>
              <a:buNone/>
            </a:pPr>
            <a:r>
              <a:rPr lang="en"/>
              <a:t>The summary asserts this fact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1ab502219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1ab502219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Javo</a:t>
            </a:r>
            <a:endParaRPr/>
          </a:p>
          <a:p>
            <a:pPr indent="0" lvl="0" marL="0" rtl="0" algn="l">
              <a:spcBef>
                <a:spcPts val="0"/>
              </a:spcBef>
              <a:spcAft>
                <a:spcPts val="0"/>
              </a:spcAft>
              <a:buNone/>
            </a:pPr>
            <a:r>
              <a:rPr lang="en"/>
              <a:t>Turns out its just hearsay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1b809856a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1b809856a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18388549a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18388549a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a:t>
            </a:r>
            <a:endParaRPr/>
          </a:p>
          <a:p>
            <a:pPr indent="0" lvl="0" marL="0" rtl="0" algn="l">
              <a:spcBef>
                <a:spcPts val="0"/>
              </a:spcBef>
              <a:spcAft>
                <a:spcPts val="0"/>
              </a:spcAft>
              <a:buNone/>
            </a:pPr>
            <a:r>
              <a:rPr lang="en"/>
              <a:t>Since these systems are impossible to use, AI is being introduced to summarize and condense these instructions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1ab502219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1ab502219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1ab502219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1ab502219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1b809856ae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1b809856ae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1b809856a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31b809856ae_1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18388549a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Javo</a:t>
            </a:r>
            <a:endParaRPr/>
          </a:p>
        </p:txBody>
      </p:sp>
      <p:sp>
        <p:nvSpPr>
          <p:cNvPr id="130" name="Google Shape;130;g318388549a2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8388549a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Javo</a:t>
            </a:r>
            <a:endParaRPr/>
          </a:p>
        </p:txBody>
      </p:sp>
      <p:sp>
        <p:nvSpPr>
          <p:cNvPr id="139" name="Google Shape;139;g318388549a2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18388549a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18388549a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8388549a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18388549a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a:t>
            </a:r>
            <a:endParaRPr/>
          </a:p>
          <a:p>
            <a:pPr indent="0" lvl="0" marL="0" rtl="0" algn="l">
              <a:spcBef>
                <a:spcPts val="0"/>
              </a:spcBef>
              <a:spcAft>
                <a:spcPts val="0"/>
              </a:spcAft>
              <a:buNone/>
            </a:pPr>
            <a:r>
              <a:rPr lang="en"/>
              <a:t>We had three main research questions: first, we wanted to know if there were high </a:t>
            </a:r>
            <a:r>
              <a:rPr lang="en"/>
              <a:t>level</a:t>
            </a:r>
            <a:r>
              <a:rPr lang="en"/>
              <a:t> semantic differences in how people are described</a:t>
            </a:r>
            <a:endParaRPr/>
          </a:p>
          <a:p>
            <a:pPr indent="0" lvl="0" marL="0" rtl="0" algn="l">
              <a:spcBef>
                <a:spcPts val="0"/>
              </a:spcBef>
              <a:spcAft>
                <a:spcPts val="0"/>
              </a:spcAft>
              <a:buNone/>
            </a:pPr>
            <a:r>
              <a:rPr lang="en"/>
              <a:t>We also wanted to do intersectional analysis, seeing whether or not treatment within groups had any concerning trends</a:t>
            </a:r>
            <a:endParaRPr/>
          </a:p>
          <a:p>
            <a:pPr indent="0" lvl="0" marL="0" rtl="0" algn="l">
              <a:spcBef>
                <a:spcPts val="0"/>
              </a:spcBef>
              <a:spcAft>
                <a:spcPts val="0"/>
              </a:spcAft>
              <a:buNone/>
            </a:pPr>
            <a:r>
              <a:rPr lang="en"/>
              <a:t>Finally, we summarized several thousand records using GPT-3.5 to assess differences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18388549a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18388549a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1b809856a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1b809856a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png"/><Relationship Id="rId11" Type="http://schemas.openxmlformats.org/officeDocument/2006/relationships/image" Target="../media/image4.png"/><Relationship Id="rId10" Type="http://schemas.openxmlformats.org/officeDocument/2006/relationships/image" Target="../media/image13.png"/><Relationship Id="rId9"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6.png"/><Relationship Id="rId7" Type="http://schemas.openxmlformats.org/officeDocument/2006/relationships/image" Target="../media/image10.png"/><Relationship Id="rId8"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3.png"/><Relationship Id="rId4"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p:nvPr/>
        </p:nvSpPr>
        <p:spPr>
          <a:xfrm>
            <a:off x="3575" y="-7125"/>
            <a:ext cx="9144000" cy="275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
        <p:nvSpPr>
          <p:cNvPr id="12" name="Google Shape;12;p2"/>
          <p:cNvSpPr/>
          <p:nvPr/>
        </p:nvSpPr>
        <p:spPr>
          <a:xfrm rot="-779677">
            <a:off x="213581" y="127411"/>
            <a:ext cx="1396163" cy="2058685"/>
          </a:xfrm>
          <a:custGeom>
            <a:rect b="b" l="l" r="r" t="t"/>
            <a:pathLst>
              <a:path extrusionOk="0" h="4114800" w="2790583">
                <a:moveTo>
                  <a:pt x="0" y="0"/>
                </a:moveTo>
                <a:lnTo>
                  <a:pt x="2790583" y="0"/>
                </a:lnTo>
                <a:lnTo>
                  <a:pt x="2790583" y="4114800"/>
                </a:lnTo>
                <a:lnTo>
                  <a:pt x="0" y="4114800"/>
                </a:lnTo>
                <a:lnTo>
                  <a:pt x="0" y="0"/>
                </a:lnTo>
                <a:close/>
              </a:path>
            </a:pathLst>
          </a:custGeom>
          <a:blipFill rotWithShape="1">
            <a:blip r:embed="rId2">
              <a:alphaModFix/>
            </a:blip>
            <a:stretch>
              <a:fillRect b="0" l="0" r="0" t="0"/>
            </a:stretch>
          </a:blipFill>
          <a:ln>
            <a:noFill/>
          </a:ln>
        </p:spPr>
      </p:sp>
      <p:sp>
        <p:nvSpPr>
          <p:cNvPr id="13" name="Google Shape;13;p2"/>
          <p:cNvSpPr/>
          <p:nvPr/>
        </p:nvSpPr>
        <p:spPr>
          <a:xfrm rot="1470904">
            <a:off x="-44775" y="1676085"/>
            <a:ext cx="2024062" cy="2057734"/>
          </a:xfrm>
          <a:custGeom>
            <a:rect b="b" l="l" r="r" t="t"/>
            <a:pathLst>
              <a:path extrusionOk="0" h="4114800" w="4047467">
                <a:moveTo>
                  <a:pt x="0" y="0"/>
                </a:moveTo>
                <a:lnTo>
                  <a:pt x="4047466" y="0"/>
                </a:lnTo>
                <a:lnTo>
                  <a:pt x="4047466" y="4114800"/>
                </a:lnTo>
                <a:lnTo>
                  <a:pt x="0" y="4114800"/>
                </a:lnTo>
                <a:lnTo>
                  <a:pt x="0" y="0"/>
                </a:lnTo>
                <a:close/>
              </a:path>
            </a:pathLst>
          </a:custGeom>
          <a:blipFill rotWithShape="1">
            <a:blip r:embed="rId3">
              <a:alphaModFix/>
            </a:blip>
            <a:stretch>
              <a:fillRect b="0" l="0" r="0" t="0"/>
            </a:stretch>
          </a:blipFill>
          <a:ln>
            <a:noFill/>
          </a:ln>
        </p:spPr>
      </p:sp>
      <p:sp>
        <p:nvSpPr>
          <p:cNvPr id="14" name="Google Shape;14;p2"/>
          <p:cNvSpPr/>
          <p:nvPr/>
        </p:nvSpPr>
        <p:spPr>
          <a:xfrm rot="4637080">
            <a:off x="2389378" y="-306136"/>
            <a:ext cx="1211405" cy="2056397"/>
          </a:xfrm>
          <a:custGeom>
            <a:rect b="b" l="l" r="r" t="t"/>
            <a:pathLst>
              <a:path extrusionOk="0" h="4114800" w="2423991">
                <a:moveTo>
                  <a:pt x="0" y="0"/>
                </a:moveTo>
                <a:lnTo>
                  <a:pt x="2423992" y="0"/>
                </a:lnTo>
                <a:lnTo>
                  <a:pt x="2423992" y="4114800"/>
                </a:lnTo>
                <a:lnTo>
                  <a:pt x="0" y="4114800"/>
                </a:lnTo>
                <a:lnTo>
                  <a:pt x="0" y="0"/>
                </a:lnTo>
                <a:close/>
              </a:path>
            </a:pathLst>
          </a:custGeom>
          <a:blipFill rotWithShape="1">
            <a:blip r:embed="rId4">
              <a:alphaModFix/>
            </a:blip>
            <a:stretch>
              <a:fillRect b="0" l="0" r="0" t="0"/>
            </a:stretch>
          </a:blipFill>
          <a:ln>
            <a:noFill/>
          </a:ln>
        </p:spPr>
      </p:sp>
      <p:sp>
        <p:nvSpPr>
          <p:cNvPr id="15" name="Google Shape;15;p2"/>
          <p:cNvSpPr/>
          <p:nvPr/>
        </p:nvSpPr>
        <p:spPr>
          <a:xfrm>
            <a:off x="3338842" y="1543050"/>
            <a:ext cx="1727215" cy="1749481"/>
          </a:xfrm>
          <a:custGeom>
            <a:rect b="b" l="l" r="r" t="t"/>
            <a:pathLst>
              <a:path extrusionOk="0" h="3498962" w="3454430">
                <a:moveTo>
                  <a:pt x="0" y="0"/>
                </a:moveTo>
                <a:lnTo>
                  <a:pt x="3454430" y="0"/>
                </a:lnTo>
                <a:lnTo>
                  <a:pt x="3454430" y="3498962"/>
                </a:lnTo>
                <a:lnTo>
                  <a:pt x="0" y="3498962"/>
                </a:lnTo>
                <a:lnTo>
                  <a:pt x="0" y="0"/>
                </a:lnTo>
                <a:close/>
              </a:path>
            </a:pathLst>
          </a:custGeom>
          <a:blipFill rotWithShape="1">
            <a:blip r:embed="rId5">
              <a:alphaModFix/>
            </a:blip>
            <a:stretch>
              <a:fillRect b="0" l="0" r="0" t="0"/>
            </a:stretch>
          </a:blipFill>
          <a:ln>
            <a:noFill/>
          </a:ln>
        </p:spPr>
      </p:sp>
      <p:sp>
        <p:nvSpPr>
          <p:cNvPr id="16" name="Google Shape;16;p2"/>
          <p:cNvSpPr/>
          <p:nvPr/>
        </p:nvSpPr>
        <p:spPr>
          <a:xfrm rot="1013502">
            <a:off x="4479736" y="33969"/>
            <a:ext cx="1394724" cy="1379509"/>
          </a:xfrm>
          <a:custGeom>
            <a:rect b="b" l="l" r="r" t="t"/>
            <a:pathLst>
              <a:path extrusionOk="0" h="2764380" w="2794869">
                <a:moveTo>
                  <a:pt x="0" y="0"/>
                </a:moveTo>
                <a:lnTo>
                  <a:pt x="2794869" y="0"/>
                </a:lnTo>
                <a:lnTo>
                  <a:pt x="2794869" y="2764380"/>
                </a:lnTo>
                <a:lnTo>
                  <a:pt x="0" y="2764380"/>
                </a:lnTo>
                <a:lnTo>
                  <a:pt x="0" y="0"/>
                </a:lnTo>
                <a:close/>
              </a:path>
            </a:pathLst>
          </a:custGeom>
          <a:blipFill rotWithShape="1">
            <a:blip r:embed="rId6">
              <a:alphaModFix/>
            </a:blip>
            <a:stretch>
              <a:fillRect b="0" l="0" r="0" t="0"/>
            </a:stretch>
          </a:blipFill>
          <a:ln>
            <a:noFill/>
          </a:ln>
        </p:spPr>
      </p:sp>
      <p:sp>
        <p:nvSpPr>
          <p:cNvPr id="17" name="Google Shape;17;p2"/>
          <p:cNvSpPr/>
          <p:nvPr/>
        </p:nvSpPr>
        <p:spPr>
          <a:xfrm rot="2016649">
            <a:off x="5371085" y="1368864"/>
            <a:ext cx="1893944" cy="1680445"/>
          </a:xfrm>
          <a:custGeom>
            <a:rect b="b" l="l" r="r" t="t"/>
            <a:pathLst>
              <a:path extrusionOk="0" h="3352102" w="3777984">
                <a:moveTo>
                  <a:pt x="0" y="0"/>
                </a:moveTo>
                <a:lnTo>
                  <a:pt x="3777984" y="0"/>
                </a:lnTo>
                <a:lnTo>
                  <a:pt x="3777984" y="3352103"/>
                </a:lnTo>
                <a:lnTo>
                  <a:pt x="0" y="3352103"/>
                </a:lnTo>
                <a:lnTo>
                  <a:pt x="0" y="0"/>
                </a:lnTo>
                <a:close/>
              </a:path>
            </a:pathLst>
          </a:custGeom>
          <a:blipFill rotWithShape="1">
            <a:blip r:embed="rId7">
              <a:alphaModFix/>
            </a:blip>
            <a:stretch>
              <a:fillRect b="0" l="0" r="0" t="0"/>
            </a:stretch>
          </a:blipFill>
          <a:ln>
            <a:noFill/>
          </a:ln>
        </p:spPr>
      </p:sp>
      <p:sp>
        <p:nvSpPr>
          <p:cNvPr id="18" name="Google Shape;18;p2"/>
          <p:cNvSpPr/>
          <p:nvPr/>
        </p:nvSpPr>
        <p:spPr>
          <a:xfrm rot="4168652">
            <a:off x="6105493" y="438576"/>
            <a:ext cx="1402504" cy="1091403"/>
          </a:xfrm>
          <a:custGeom>
            <a:rect b="b" l="l" r="r" t="t"/>
            <a:pathLst>
              <a:path extrusionOk="0" h="2186389" w="2809612">
                <a:moveTo>
                  <a:pt x="0" y="0"/>
                </a:moveTo>
                <a:lnTo>
                  <a:pt x="2809611" y="0"/>
                </a:lnTo>
                <a:lnTo>
                  <a:pt x="2809611" y="2186389"/>
                </a:lnTo>
                <a:lnTo>
                  <a:pt x="0" y="2186389"/>
                </a:lnTo>
                <a:lnTo>
                  <a:pt x="0" y="0"/>
                </a:lnTo>
                <a:close/>
              </a:path>
            </a:pathLst>
          </a:custGeom>
          <a:blipFill rotWithShape="1">
            <a:blip r:embed="rId8">
              <a:alphaModFix/>
            </a:blip>
            <a:stretch>
              <a:fillRect b="0" l="0" r="0" t="0"/>
            </a:stretch>
          </a:blipFill>
          <a:ln>
            <a:noFill/>
          </a:ln>
        </p:spPr>
      </p:sp>
      <p:sp>
        <p:nvSpPr>
          <p:cNvPr id="19" name="Google Shape;19;p2"/>
          <p:cNvSpPr/>
          <p:nvPr/>
        </p:nvSpPr>
        <p:spPr>
          <a:xfrm rot="-817112">
            <a:off x="7262056" y="2348812"/>
            <a:ext cx="712211" cy="1341494"/>
          </a:xfrm>
          <a:custGeom>
            <a:rect b="b" l="l" r="r" t="t"/>
            <a:pathLst>
              <a:path extrusionOk="0" h="2688201" w="1427190">
                <a:moveTo>
                  <a:pt x="0" y="0"/>
                </a:moveTo>
                <a:lnTo>
                  <a:pt x="1427190" y="0"/>
                </a:lnTo>
                <a:lnTo>
                  <a:pt x="1427190" y="2688201"/>
                </a:lnTo>
                <a:lnTo>
                  <a:pt x="0" y="2688201"/>
                </a:lnTo>
                <a:lnTo>
                  <a:pt x="0" y="0"/>
                </a:lnTo>
                <a:close/>
              </a:path>
            </a:pathLst>
          </a:custGeom>
          <a:blipFill rotWithShape="1">
            <a:blip r:embed="rId9">
              <a:alphaModFix/>
            </a:blip>
            <a:stretch>
              <a:fillRect b="0" l="0" r="0" t="0"/>
            </a:stretch>
          </a:blipFill>
          <a:ln>
            <a:noFill/>
          </a:ln>
        </p:spPr>
      </p:sp>
      <p:sp>
        <p:nvSpPr>
          <p:cNvPr id="20" name="Google Shape;20;p2"/>
          <p:cNvSpPr/>
          <p:nvPr/>
        </p:nvSpPr>
        <p:spPr>
          <a:xfrm rot="-1122441">
            <a:off x="7608681" y="-576529"/>
            <a:ext cx="1022612" cy="2052688"/>
          </a:xfrm>
          <a:custGeom>
            <a:rect b="b" l="l" r="r" t="t"/>
            <a:pathLst>
              <a:path extrusionOk="0" h="4114800" w="2049919">
                <a:moveTo>
                  <a:pt x="0" y="0"/>
                </a:moveTo>
                <a:lnTo>
                  <a:pt x="2049919" y="0"/>
                </a:lnTo>
                <a:lnTo>
                  <a:pt x="2049919" y="4114800"/>
                </a:lnTo>
                <a:lnTo>
                  <a:pt x="0" y="4114800"/>
                </a:lnTo>
                <a:lnTo>
                  <a:pt x="0" y="0"/>
                </a:lnTo>
                <a:close/>
              </a:path>
            </a:pathLst>
          </a:custGeom>
          <a:blipFill rotWithShape="1">
            <a:blip r:embed="rId10">
              <a:alphaModFix/>
            </a:blip>
            <a:stretch>
              <a:fillRect b="0" l="0" r="0" t="0"/>
            </a:stretch>
          </a:blipFill>
          <a:ln>
            <a:noFill/>
          </a:ln>
        </p:spPr>
      </p:sp>
      <p:sp>
        <p:nvSpPr>
          <p:cNvPr id="21" name="Google Shape;21;p2"/>
          <p:cNvSpPr/>
          <p:nvPr/>
        </p:nvSpPr>
        <p:spPr>
          <a:xfrm>
            <a:off x="8055449" y="1732937"/>
            <a:ext cx="1148404" cy="2057400"/>
          </a:xfrm>
          <a:custGeom>
            <a:rect b="b" l="l" r="r" t="t"/>
            <a:pathLst>
              <a:path extrusionOk="0" h="4114800" w="2296807">
                <a:moveTo>
                  <a:pt x="0" y="0"/>
                </a:moveTo>
                <a:lnTo>
                  <a:pt x="2296806" y="0"/>
                </a:lnTo>
                <a:lnTo>
                  <a:pt x="2296806" y="4114800"/>
                </a:lnTo>
                <a:lnTo>
                  <a:pt x="0" y="4114800"/>
                </a:lnTo>
                <a:lnTo>
                  <a:pt x="0" y="0"/>
                </a:lnTo>
                <a:close/>
              </a:path>
            </a:pathLst>
          </a:custGeom>
          <a:blipFill rotWithShape="1">
            <a:blip r:embed="rId11">
              <a:alphaModFix/>
            </a:blip>
            <a:stretch>
              <a:fillRect b="0" l="0" r="0" t="0"/>
            </a:stretch>
          </a:blipFill>
          <a:ln>
            <a:noFill/>
          </a:ln>
        </p:spPr>
      </p:sp>
      <p:sp>
        <p:nvSpPr>
          <p:cNvPr id="22" name="Google Shape;22;p2"/>
          <p:cNvSpPr/>
          <p:nvPr/>
        </p:nvSpPr>
        <p:spPr>
          <a:xfrm>
            <a:off x="-52325" y="2753977"/>
            <a:ext cx="9196200" cy="2400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
        <p:nvSpPr>
          <p:cNvPr id="23" name="Google Shape;23;p2"/>
          <p:cNvSpPr txBox="1"/>
          <p:nvPr>
            <p:ph type="ctrTitle"/>
          </p:nvPr>
        </p:nvSpPr>
        <p:spPr>
          <a:xfrm>
            <a:off x="995700" y="2403275"/>
            <a:ext cx="7152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4" name="Google Shape;24;p2"/>
          <p:cNvSpPr txBox="1"/>
          <p:nvPr>
            <p:ph idx="1" type="subTitle"/>
          </p:nvPr>
        </p:nvSpPr>
        <p:spPr>
          <a:xfrm>
            <a:off x="311700" y="44928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AFFCFF"/>
              </a:buClr>
              <a:buSzPts val="2800"/>
              <a:buNone/>
              <a:defRPr sz="2800">
                <a:solidFill>
                  <a:srgbClr val="AFFC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3"/>
          <p:cNvSpPr/>
          <p:nvPr/>
        </p:nvSpPr>
        <p:spPr>
          <a:xfrm>
            <a:off x="3781451" y="2384600"/>
            <a:ext cx="5351700" cy="134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
        <p:nvSpPr>
          <p:cNvPr id="27" name="Google Shape;27;p3"/>
          <p:cNvSpPr txBox="1"/>
          <p:nvPr>
            <p:ph type="title"/>
          </p:nvPr>
        </p:nvSpPr>
        <p:spPr>
          <a:xfrm>
            <a:off x="4274625" y="2562675"/>
            <a:ext cx="43572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 name="Google Shape;2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3"/>
          <p:cNvSpPr/>
          <p:nvPr/>
        </p:nvSpPr>
        <p:spPr>
          <a:xfrm>
            <a:off x="3303506" y="141827"/>
            <a:ext cx="3481754" cy="2057400"/>
          </a:xfrm>
          <a:custGeom>
            <a:rect b="b" l="l" r="r" t="t"/>
            <a:pathLst>
              <a:path extrusionOk="0" h="4114800" w="6963508">
                <a:moveTo>
                  <a:pt x="0" y="0"/>
                </a:moveTo>
                <a:lnTo>
                  <a:pt x="6963507" y="0"/>
                </a:lnTo>
                <a:lnTo>
                  <a:pt x="6963507" y="4114800"/>
                </a:lnTo>
                <a:lnTo>
                  <a:pt x="0" y="4114800"/>
                </a:lnTo>
                <a:lnTo>
                  <a:pt x="0" y="0"/>
                </a:lnTo>
                <a:close/>
              </a:path>
            </a:pathLst>
          </a:custGeom>
          <a:blipFill rotWithShape="1">
            <a:blip r:embed="rId2">
              <a:alphaModFix/>
            </a:blip>
            <a:stretch>
              <a:fillRect b="0" l="0" r="0" t="0"/>
            </a:stretch>
          </a:blipFill>
          <a:ln>
            <a:noFill/>
          </a:ln>
        </p:spPr>
      </p:sp>
      <p:sp>
        <p:nvSpPr>
          <p:cNvPr id="30" name="Google Shape;30;p3"/>
          <p:cNvSpPr/>
          <p:nvPr/>
        </p:nvSpPr>
        <p:spPr>
          <a:xfrm rot="3187806">
            <a:off x="6714951" y="639044"/>
            <a:ext cx="2863325" cy="1952267"/>
          </a:xfrm>
          <a:custGeom>
            <a:rect b="b" l="l" r="r" t="t"/>
            <a:pathLst>
              <a:path extrusionOk="0" h="3904534" w="5726650">
                <a:moveTo>
                  <a:pt x="0" y="0"/>
                </a:moveTo>
                <a:lnTo>
                  <a:pt x="5726649" y="0"/>
                </a:lnTo>
                <a:lnTo>
                  <a:pt x="5726649" y="3904534"/>
                </a:lnTo>
                <a:lnTo>
                  <a:pt x="0" y="3904534"/>
                </a:lnTo>
                <a:lnTo>
                  <a:pt x="0" y="0"/>
                </a:lnTo>
                <a:close/>
              </a:path>
            </a:pathLst>
          </a:custGeom>
          <a:blipFill rotWithShape="1">
            <a:blip r:embed="rId3">
              <a:alphaModFix/>
            </a:blip>
            <a:stretch>
              <a:fillRect b="0" l="0" r="0" t="0"/>
            </a:stretch>
          </a:blipFill>
          <a:ln>
            <a:noFill/>
          </a:ln>
        </p:spPr>
      </p:sp>
      <p:sp>
        <p:nvSpPr>
          <p:cNvPr id="31" name="Google Shape;31;p3"/>
          <p:cNvSpPr/>
          <p:nvPr>
            <p:ph idx="2" type="pic"/>
          </p:nvPr>
        </p:nvSpPr>
        <p:spPr>
          <a:xfrm>
            <a:off x="3575" y="3575"/>
            <a:ext cx="3157200" cy="5143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4"/>
          <p:cNvSpPr/>
          <p:nvPr>
            <p:ph idx="2" type="pic"/>
          </p:nvPr>
        </p:nvSpPr>
        <p:spPr>
          <a:xfrm>
            <a:off x="5298300" y="-17825"/>
            <a:ext cx="3845700" cy="5161200"/>
          </a:xfrm>
          <a:prstGeom prst="rect">
            <a:avLst/>
          </a:prstGeom>
          <a:noFill/>
          <a:ln>
            <a:noFill/>
          </a:ln>
        </p:spPr>
      </p:sp>
      <p:sp>
        <p:nvSpPr>
          <p:cNvPr id="34" name="Google Shape;34;p4"/>
          <p:cNvSpPr/>
          <p:nvPr/>
        </p:nvSpPr>
        <p:spPr>
          <a:xfrm>
            <a:off x="311700" y="1105900"/>
            <a:ext cx="4986600" cy="276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
        <p:nvSpPr>
          <p:cNvPr id="35" name="Google Shape;35;p4"/>
          <p:cNvSpPr txBox="1"/>
          <p:nvPr>
            <p:ph type="title"/>
          </p:nvPr>
        </p:nvSpPr>
        <p:spPr>
          <a:xfrm>
            <a:off x="83100" y="445025"/>
            <a:ext cx="51300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 name="Google Shape;36;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4"/>
          <p:cNvSpPr/>
          <p:nvPr/>
        </p:nvSpPr>
        <p:spPr>
          <a:xfrm rot="162391">
            <a:off x="3707050" y="3903141"/>
            <a:ext cx="1559580" cy="1378101"/>
          </a:xfrm>
          <a:custGeom>
            <a:rect b="b" l="l" r="r" t="t"/>
            <a:pathLst>
              <a:path extrusionOk="0" h="2002275" w="2265949">
                <a:moveTo>
                  <a:pt x="0" y="0"/>
                </a:moveTo>
                <a:lnTo>
                  <a:pt x="2265949" y="0"/>
                </a:lnTo>
                <a:lnTo>
                  <a:pt x="2265949" y="2002276"/>
                </a:lnTo>
                <a:lnTo>
                  <a:pt x="0" y="2002276"/>
                </a:lnTo>
                <a:lnTo>
                  <a:pt x="0" y="0"/>
                </a:lnTo>
                <a:close/>
              </a:path>
            </a:pathLst>
          </a:custGeom>
          <a:blipFill rotWithShape="1">
            <a:blip r:embed="rId2">
              <a:alphaModFix/>
            </a:blip>
            <a:stretch>
              <a:fillRect b="0" l="0" r="0" t="0"/>
            </a:stretch>
          </a:blipFill>
          <a:ln>
            <a:noFill/>
          </a:ln>
        </p:spPr>
      </p:sp>
      <p:sp>
        <p:nvSpPr>
          <p:cNvPr id="39" name="Google Shape;39;p4"/>
          <p:cNvSpPr/>
          <p:nvPr/>
        </p:nvSpPr>
        <p:spPr>
          <a:xfrm rot="-830091">
            <a:off x="4957336" y="2833985"/>
            <a:ext cx="1128024" cy="1394187"/>
          </a:xfrm>
          <a:custGeom>
            <a:rect b="b" l="l" r="r" t="t"/>
            <a:pathLst>
              <a:path extrusionOk="0" h="2020508" w="1634775">
                <a:moveTo>
                  <a:pt x="0" y="0"/>
                </a:moveTo>
                <a:lnTo>
                  <a:pt x="1634775" y="0"/>
                </a:lnTo>
                <a:lnTo>
                  <a:pt x="1634775" y="2020508"/>
                </a:lnTo>
                <a:lnTo>
                  <a:pt x="0" y="2020508"/>
                </a:lnTo>
                <a:lnTo>
                  <a:pt x="0" y="0"/>
                </a:lnTo>
                <a:close/>
              </a:path>
            </a:pathLst>
          </a:custGeom>
          <a:blipFill rotWithShape="1">
            <a:blip r:embed="rId3">
              <a:alphaModFix/>
            </a:blip>
            <a:stretch>
              <a:fillRect b="0" l="0" r="0" t="0"/>
            </a:stretch>
          </a:blip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 name="Google Shape;4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4" name="Google Shape;4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5"/>
          <p:cNvSpPr/>
          <p:nvPr/>
        </p:nvSpPr>
        <p:spPr>
          <a:xfrm rot="-780411">
            <a:off x="342515" y="2680380"/>
            <a:ext cx="1418575" cy="2091732"/>
          </a:xfrm>
          <a:custGeom>
            <a:rect b="b" l="l" r="r" t="t"/>
            <a:pathLst>
              <a:path extrusionOk="0" h="2383701" w="1616583">
                <a:moveTo>
                  <a:pt x="0" y="0"/>
                </a:moveTo>
                <a:lnTo>
                  <a:pt x="1616583" y="0"/>
                </a:lnTo>
                <a:lnTo>
                  <a:pt x="1616583" y="2383701"/>
                </a:lnTo>
                <a:lnTo>
                  <a:pt x="0" y="2383701"/>
                </a:lnTo>
                <a:lnTo>
                  <a:pt x="0" y="0"/>
                </a:lnTo>
                <a:close/>
              </a:path>
            </a:pathLst>
          </a:custGeom>
          <a:blipFill rotWithShape="1">
            <a:blip r:embed="rId2">
              <a:alphaModFix/>
            </a:blip>
            <a:stretch>
              <a:fillRect b="0" l="0" r="0" t="0"/>
            </a:stretch>
          </a:blipFill>
          <a:ln>
            <a:noFill/>
          </a:ln>
        </p:spPr>
      </p:sp>
      <p:sp>
        <p:nvSpPr>
          <p:cNvPr id="46" name="Google Shape;46;p5"/>
          <p:cNvSpPr/>
          <p:nvPr/>
        </p:nvSpPr>
        <p:spPr>
          <a:xfrm rot="4636097">
            <a:off x="4586411" y="3352728"/>
            <a:ext cx="860169" cy="1460163"/>
          </a:xfrm>
          <a:custGeom>
            <a:rect b="b" l="l" r="r" t="t"/>
            <a:pathLst>
              <a:path extrusionOk="0" h="2383701" w="1404217">
                <a:moveTo>
                  <a:pt x="0" y="0"/>
                </a:moveTo>
                <a:lnTo>
                  <a:pt x="1404217" y="0"/>
                </a:lnTo>
                <a:lnTo>
                  <a:pt x="1404217" y="2383701"/>
                </a:lnTo>
                <a:lnTo>
                  <a:pt x="0" y="2383701"/>
                </a:lnTo>
                <a:lnTo>
                  <a:pt x="0" y="0"/>
                </a:lnTo>
                <a:close/>
              </a:path>
            </a:pathLst>
          </a:custGeom>
          <a:blipFill rotWithShape="1">
            <a:blip r:embed="rId3">
              <a:alphaModFix/>
            </a:blip>
            <a:stretch>
              <a:fillRect b="0" l="0" r="0" t="0"/>
            </a:stretch>
          </a:blipFill>
          <a:ln>
            <a:noFill/>
          </a:ln>
        </p:spPr>
      </p:sp>
      <p:sp>
        <p:nvSpPr>
          <p:cNvPr id="47" name="Google Shape;47;p5"/>
          <p:cNvSpPr/>
          <p:nvPr/>
        </p:nvSpPr>
        <p:spPr>
          <a:xfrm>
            <a:off x="6889147" y="3561635"/>
            <a:ext cx="1225704" cy="1241505"/>
          </a:xfrm>
          <a:custGeom>
            <a:rect b="b" l="l" r="r" t="t"/>
            <a:pathLst>
              <a:path extrusionOk="0" h="2026947" w="2001149">
                <a:moveTo>
                  <a:pt x="0" y="0"/>
                </a:moveTo>
                <a:lnTo>
                  <a:pt x="2001149" y="0"/>
                </a:lnTo>
                <a:lnTo>
                  <a:pt x="2001149" y="2026947"/>
                </a:lnTo>
                <a:lnTo>
                  <a:pt x="0" y="2026947"/>
                </a:lnTo>
                <a:lnTo>
                  <a:pt x="0" y="0"/>
                </a:lnTo>
                <a:close/>
              </a:path>
            </a:pathLst>
          </a:custGeom>
          <a:blipFill rotWithShape="1">
            <a:blip r:embed="rId4">
              <a:alphaModFix/>
            </a:blip>
            <a:stretch>
              <a:fillRect b="0" l="0" r="0" t="0"/>
            </a:stretch>
          </a:blip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 name="Google Shape;5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p:nvPr>
            <p:ph idx="2" type="pic"/>
          </p:nvPr>
        </p:nvSpPr>
        <p:spPr>
          <a:xfrm>
            <a:off x="-1200" y="1180825"/>
            <a:ext cx="9144000" cy="2668800"/>
          </a:xfrm>
          <a:prstGeom prst="rect">
            <a:avLst/>
          </a:prstGeom>
          <a:noFill/>
          <a:ln>
            <a:noFill/>
          </a:ln>
        </p:spPr>
      </p:sp>
      <p:grpSp>
        <p:nvGrpSpPr>
          <p:cNvPr id="52" name="Google Shape;52;p6"/>
          <p:cNvGrpSpPr/>
          <p:nvPr/>
        </p:nvGrpSpPr>
        <p:grpSpPr>
          <a:xfrm>
            <a:off x="0" y="3849721"/>
            <a:ext cx="9143818" cy="1293949"/>
            <a:chOff x="0" y="-9525"/>
            <a:chExt cx="4816592" cy="681600"/>
          </a:xfrm>
        </p:grpSpPr>
        <p:sp>
          <p:nvSpPr>
            <p:cNvPr id="53" name="Google Shape;53;p6"/>
            <p:cNvSpPr/>
            <p:nvPr/>
          </p:nvSpPr>
          <p:spPr>
            <a:xfrm>
              <a:off x="0" y="0"/>
              <a:ext cx="4816592" cy="671972"/>
            </a:xfrm>
            <a:custGeom>
              <a:rect b="b" l="l" r="r" t="t"/>
              <a:pathLst>
                <a:path extrusionOk="0" h="671972" w="4816592">
                  <a:moveTo>
                    <a:pt x="0" y="0"/>
                  </a:moveTo>
                  <a:lnTo>
                    <a:pt x="4816592" y="0"/>
                  </a:lnTo>
                  <a:lnTo>
                    <a:pt x="4816592" y="671972"/>
                  </a:lnTo>
                  <a:lnTo>
                    <a:pt x="0" y="671972"/>
                  </a:lnTo>
                  <a:close/>
                </a:path>
              </a:pathLst>
            </a:custGeom>
            <a:solidFill>
              <a:srgbClr val="AFFCFF"/>
            </a:solidFill>
            <a:ln>
              <a:noFill/>
            </a:ln>
          </p:spPr>
        </p:sp>
        <p:sp>
          <p:nvSpPr>
            <p:cNvPr id="54" name="Google Shape;54;p6"/>
            <p:cNvSpPr txBox="1"/>
            <p:nvPr/>
          </p:nvSpPr>
          <p:spPr>
            <a:xfrm>
              <a:off x="0" y="-9525"/>
              <a:ext cx="4816500" cy="681600"/>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grpSp>
        <p:nvGrpSpPr>
          <p:cNvPr id="56" name="Google Shape;56;p7"/>
          <p:cNvGrpSpPr/>
          <p:nvPr/>
        </p:nvGrpSpPr>
        <p:grpSpPr>
          <a:xfrm>
            <a:off x="4865145" y="-14869"/>
            <a:ext cx="4278857" cy="5158417"/>
            <a:chOff x="0" y="-9525"/>
            <a:chExt cx="2741100" cy="3304559"/>
          </a:xfrm>
        </p:grpSpPr>
        <p:sp>
          <p:nvSpPr>
            <p:cNvPr id="57" name="Google Shape;57;p7"/>
            <p:cNvSpPr/>
            <p:nvPr/>
          </p:nvSpPr>
          <p:spPr>
            <a:xfrm>
              <a:off x="0" y="0"/>
              <a:ext cx="2740980" cy="3295034"/>
            </a:xfrm>
            <a:custGeom>
              <a:rect b="b" l="l" r="r" t="t"/>
              <a:pathLst>
                <a:path extrusionOk="0" h="3295034" w="2740980">
                  <a:moveTo>
                    <a:pt x="0" y="0"/>
                  </a:moveTo>
                  <a:lnTo>
                    <a:pt x="2740980" y="0"/>
                  </a:lnTo>
                  <a:lnTo>
                    <a:pt x="2740980" y="3295034"/>
                  </a:lnTo>
                  <a:lnTo>
                    <a:pt x="0" y="3295034"/>
                  </a:lnTo>
                  <a:close/>
                </a:path>
              </a:pathLst>
            </a:custGeom>
            <a:solidFill>
              <a:srgbClr val="FFFFFF"/>
            </a:solidFill>
            <a:ln cap="sq" cmpd="sng" w="66675">
              <a:solidFill>
                <a:srgbClr val="AFFCFF"/>
              </a:solidFill>
              <a:prstDash val="solid"/>
              <a:miter lim="8000"/>
              <a:headEnd len="sm" w="sm" type="none"/>
              <a:tailEnd len="sm" w="sm" type="none"/>
            </a:ln>
          </p:spPr>
        </p:sp>
        <p:sp>
          <p:nvSpPr>
            <p:cNvPr id="58" name="Google Shape;58;p7"/>
            <p:cNvSpPr txBox="1"/>
            <p:nvPr/>
          </p:nvSpPr>
          <p:spPr>
            <a:xfrm>
              <a:off x="0" y="-9525"/>
              <a:ext cx="2741100" cy="3304500"/>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59" name="Google Shape;59;p7"/>
          <p:cNvPicPr preferRelativeResize="0"/>
          <p:nvPr/>
        </p:nvPicPr>
        <p:blipFill rotWithShape="1">
          <a:blip r:embed="rId2">
            <a:alphaModFix/>
          </a:blip>
          <a:srcRect b="0" l="0" r="0" t="0"/>
          <a:stretch/>
        </p:blipFill>
        <p:spPr>
          <a:xfrm>
            <a:off x="4825118" y="165998"/>
            <a:ext cx="4180224" cy="3907282"/>
          </a:xfrm>
          <a:prstGeom prst="rect">
            <a:avLst/>
          </a:prstGeom>
          <a:noFill/>
          <a:ln>
            <a:noFill/>
          </a:ln>
        </p:spPr>
      </p:pic>
      <p:sp>
        <p:nvSpPr>
          <p:cNvPr id="60" name="Google Shape;60;p7"/>
          <p:cNvSpPr txBox="1"/>
          <p:nvPr>
            <p:ph type="title"/>
          </p:nvPr>
        </p:nvSpPr>
        <p:spPr>
          <a:xfrm>
            <a:off x="204525" y="450150"/>
            <a:ext cx="46206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1" name="Google Shape;6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7"/>
          <p:cNvSpPr/>
          <p:nvPr/>
        </p:nvSpPr>
        <p:spPr>
          <a:xfrm rot="-1154972">
            <a:off x="2352194" y="3104123"/>
            <a:ext cx="1505387" cy="1524793"/>
          </a:xfrm>
          <a:custGeom>
            <a:rect b="b" l="l" r="r" t="t"/>
            <a:pathLst>
              <a:path extrusionOk="0" h="3046656" w="3007880">
                <a:moveTo>
                  <a:pt x="0" y="0"/>
                </a:moveTo>
                <a:lnTo>
                  <a:pt x="3007880" y="0"/>
                </a:lnTo>
                <a:lnTo>
                  <a:pt x="3007880" y="3046656"/>
                </a:lnTo>
                <a:lnTo>
                  <a:pt x="0" y="3046656"/>
                </a:lnTo>
                <a:lnTo>
                  <a:pt x="0" y="0"/>
                </a:lnTo>
                <a:close/>
              </a:path>
            </a:pathLst>
          </a:custGeom>
          <a:blipFill rotWithShape="1">
            <a:blip r:embed="rId3">
              <a:alphaModFix/>
            </a:blip>
            <a:stretch>
              <a:fillRect b="0" l="0" r="0" t="0"/>
            </a:stretch>
          </a:blip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sp>
        <p:nvSpPr>
          <p:cNvPr id="64" name="Google Shape;64;p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txBox="1"/>
          <p:nvPr>
            <p:ph type="title"/>
          </p:nvPr>
        </p:nvSpPr>
        <p:spPr>
          <a:xfrm>
            <a:off x="265500" y="14617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6" name="Google Shape;66;p8"/>
          <p:cNvSpPr txBox="1"/>
          <p:nvPr>
            <p:ph idx="1" type="subTitle"/>
          </p:nvPr>
        </p:nvSpPr>
        <p:spPr>
          <a:xfrm>
            <a:off x="622350" y="3031675"/>
            <a:ext cx="33315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7" name="Google Shape;67;p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8" name="Google Shape;6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8"/>
          <p:cNvSpPr/>
          <p:nvPr/>
        </p:nvSpPr>
        <p:spPr>
          <a:xfrm rot="516939">
            <a:off x="3872523" y="3692653"/>
            <a:ext cx="1653805" cy="1635763"/>
          </a:xfrm>
          <a:custGeom>
            <a:rect b="b" l="l" r="r" t="t"/>
            <a:pathLst>
              <a:path extrusionOk="0" h="3267282" w="3303318">
                <a:moveTo>
                  <a:pt x="0" y="0"/>
                </a:moveTo>
                <a:lnTo>
                  <a:pt x="3303318" y="0"/>
                </a:lnTo>
                <a:lnTo>
                  <a:pt x="3303318" y="3267283"/>
                </a:lnTo>
                <a:lnTo>
                  <a:pt x="0" y="3267283"/>
                </a:lnTo>
                <a:lnTo>
                  <a:pt x="0" y="0"/>
                </a:lnTo>
                <a:close/>
              </a:path>
            </a:pathLst>
          </a:custGeom>
          <a:blipFill rotWithShape="1">
            <a:blip r:embed="rId2">
              <a:alphaModFix/>
            </a:blip>
            <a:stretch>
              <a:fillRect b="0" l="0" r="0" t="0"/>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9"/>
          <p:cNvSpPr/>
          <p:nvPr>
            <p:ph idx="2" type="pic"/>
          </p:nvPr>
        </p:nvSpPr>
        <p:spPr>
          <a:xfrm>
            <a:off x="-20225" y="-7125"/>
            <a:ext cx="9144000" cy="5143500"/>
          </a:xfrm>
          <a:prstGeom prst="rect">
            <a:avLst/>
          </a:prstGeom>
          <a:noFill/>
          <a:ln>
            <a:noFill/>
          </a:ln>
        </p:spPr>
      </p:sp>
      <p:sp>
        <p:nvSpPr>
          <p:cNvPr id="72" name="Google Shape;72;p9"/>
          <p:cNvSpPr/>
          <p:nvPr/>
        </p:nvSpPr>
        <p:spPr>
          <a:xfrm>
            <a:off x="6900" y="4234075"/>
            <a:ext cx="3964800" cy="60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
        <p:nvSpPr>
          <p:cNvPr id="73" name="Google Shape;73;p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74" name="Google Shape;7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9"/>
          <p:cNvSpPr/>
          <p:nvPr/>
        </p:nvSpPr>
        <p:spPr>
          <a:xfrm rot="-817112">
            <a:off x="705747" y="281424"/>
            <a:ext cx="412584" cy="777126"/>
          </a:xfrm>
          <a:custGeom>
            <a:rect b="b" l="l" r="r" t="t"/>
            <a:pathLst>
              <a:path extrusionOk="0" h="1557273" w="826771">
                <a:moveTo>
                  <a:pt x="0" y="0"/>
                </a:moveTo>
                <a:lnTo>
                  <a:pt x="826770" y="0"/>
                </a:lnTo>
                <a:lnTo>
                  <a:pt x="826770" y="1557273"/>
                </a:lnTo>
                <a:lnTo>
                  <a:pt x="0" y="1557273"/>
                </a:lnTo>
                <a:lnTo>
                  <a:pt x="0" y="0"/>
                </a:lnTo>
                <a:close/>
              </a:path>
            </a:pathLst>
          </a:custGeom>
          <a:blipFill rotWithShape="1">
            <a:blip r:embed="rId2">
              <a:alphaModFix/>
            </a:blip>
            <a:stretch>
              <a:fillRect b="0" l="0" r="0" t="0"/>
            </a:stretch>
          </a:blipFill>
          <a:ln>
            <a:noFill/>
          </a:ln>
        </p:spPr>
      </p:sp>
      <p:sp>
        <p:nvSpPr>
          <p:cNvPr id="76" name="Google Shape;76;p9"/>
          <p:cNvSpPr/>
          <p:nvPr/>
        </p:nvSpPr>
        <p:spPr>
          <a:xfrm>
            <a:off x="161621" y="3259482"/>
            <a:ext cx="590174" cy="776545"/>
          </a:xfrm>
          <a:custGeom>
            <a:rect b="b" l="l" r="r" t="t"/>
            <a:pathLst>
              <a:path extrusionOk="0" h="1553089" w="1180348">
                <a:moveTo>
                  <a:pt x="0" y="0"/>
                </a:moveTo>
                <a:lnTo>
                  <a:pt x="1180348" y="0"/>
                </a:lnTo>
                <a:lnTo>
                  <a:pt x="1180348" y="1553090"/>
                </a:lnTo>
                <a:lnTo>
                  <a:pt x="0" y="1553090"/>
                </a:lnTo>
                <a:lnTo>
                  <a:pt x="0" y="0"/>
                </a:lnTo>
                <a:close/>
              </a:path>
            </a:pathLst>
          </a:custGeom>
          <a:blipFill rotWithShape="1">
            <a:blip r:embed="rId3">
              <a:alphaModFix/>
            </a:blip>
            <a:stretch>
              <a:fillRect b="0" l="0" r="0" t="0"/>
            </a:stretch>
          </a:blipFill>
          <a:ln>
            <a:noFill/>
          </a:ln>
        </p:spPr>
      </p:sp>
      <p:sp>
        <p:nvSpPr>
          <p:cNvPr id="77" name="Google Shape;77;p9"/>
          <p:cNvSpPr/>
          <p:nvPr/>
        </p:nvSpPr>
        <p:spPr>
          <a:xfrm rot="258638">
            <a:off x="7558694" y="3278490"/>
            <a:ext cx="1285411" cy="738527"/>
          </a:xfrm>
          <a:custGeom>
            <a:rect b="b" l="l" r="r" t="t"/>
            <a:pathLst>
              <a:path extrusionOk="0" h="1480278" w="2576432">
                <a:moveTo>
                  <a:pt x="0" y="0"/>
                </a:moveTo>
                <a:lnTo>
                  <a:pt x="2576433" y="0"/>
                </a:lnTo>
                <a:lnTo>
                  <a:pt x="2576433" y="1480278"/>
                </a:lnTo>
                <a:lnTo>
                  <a:pt x="0" y="1480278"/>
                </a:lnTo>
                <a:lnTo>
                  <a:pt x="0" y="0"/>
                </a:lnTo>
                <a:close/>
              </a:path>
            </a:pathLst>
          </a:custGeom>
          <a:blipFill rotWithShape="1">
            <a:blip r:embed="rId4">
              <a:alphaModFix/>
            </a:blip>
            <a:stretch>
              <a:fillRect b="0" l="0" r="0" t="0"/>
            </a:stretch>
          </a:blip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 name="Shape 78"/>
        <p:cNvGrpSpPr/>
        <p:nvPr/>
      </p:nvGrpSpPr>
      <p:grpSpPr>
        <a:xfrm>
          <a:off x="0" y="0"/>
          <a:ext cx="0" cy="0"/>
          <a:chOff x="0" y="0"/>
          <a:chExt cx="0" cy="0"/>
        </a:xfrm>
      </p:grpSpPr>
      <p:sp>
        <p:nvSpPr>
          <p:cNvPr id="79" name="Google Shape;79;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alanquin Dark"/>
              <a:buNone/>
              <a:defRPr b="1" sz="2800">
                <a:solidFill>
                  <a:schemeClr val="dk1"/>
                </a:solidFill>
                <a:latin typeface="Palanquin Dark"/>
                <a:ea typeface="Palanquin Dark"/>
                <a:cs typeface="Palanquin Dark"/>
                <a:sym typeface="Palanquin Dar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alanquin Dark"/>
              <a:buChar char="●"/>
              <a:defRPr b="1" sz="1800">
                <a:solidFill>
                  <a:schemeClr val="dk2"/>
                </a:solidFill>
                <a:latin typeface="Palanquin Dark"/>
                <a:ea typeface="Palanquin Dark"/>
                <a:cs typeface="Palanquin Dark"/>
                <a:sym typeface="Palanquin Dark"/>
              </a:defRPr>
            </a:lvl1pPr>
            <a:lvl2pPr indent="-317500" lvl="1" marL="914400">
              <a:lnSpc>
                <a:spcPct val="115000"/>
              </a:lnSpc>
              <a:spcBef>
                <a:spcPts val="0"/>
              </a:spcBef>
              <a:spcAft>
                <a:spcPts val="0"/>
              </a:spcAft>
              <a:buClr>
                <a:schemeClr val="dk2"/>
              </a:buClr>
              <a:buSzPts val="1400"/>
              <a:buFont typeface="Palanquin Dark"/>
              <a:buChar char="○"/>
              <a:defRPr b="1">
                <a:solidFill>
                  <a:schemeClr val="dk2"/>
                </a:solidFill>
                <a:latin typeface="Palanquin Dark"/>
                <a:ea typeface="Palanquin Dark"/>
                <a:cs typeface="Palanquin Dark"/>
                <a:sym typeface="Palanquin Dark"/>
              </a:defRPr>
            </a:lvl2pPr>
            <a:lvl3pPr indent="-317500" lvl="2" marL="1371600">
              <a:lnSpc>
                <a:spcPct val="115000"/>
              </a:lnSpc>
              <a:spcBef>
                <a:spcPts val="0"/>
              </a:spcBef>
              <a:spcAft>
                <a:spcPts val="0"/>
              </a:spcAft>
              <a:buClr>
                <a:schemeClr val="dk2"/>
              </a:buClr>
              <a:buSzPts val="1400"/>
              <a:buFont typeface="Palanquin Medium"/>
              <a:buChar char="■"/>
              <a:defRPr>
                <a:solidFill>
                  <a:schemeClr val="dk2"/>
                </a:solidFill>
                <a:latin typeface="Palanquin Medium"/>
                <a:ea typeface="Palanquin Medium"/>
                <a:cs typeface="Palanquin Medium"/>
                <a:sym typeface="Palanquin Medium"/>
              </a:defRPr>
            </a:lvl3pPr>
            <a:lvl4pPr indent="-317500" lvl="3" marL="1828800">
              <a:lnSpc>
                <a:spcPct val="115000"/>
              </a:lnSpc>
              <a:spcBef>
                <a:spcPts val="0"/>
              </a:spcBef>
              <a:spcAft>
                <a:spcPts val="0"/>
              </a:spcAft>
              <a:buClr>
                <a:schemeClr val="dk2"/>
              </a:buClr>
              <a:buSzPts val="1400"/>
              <a:buFont typeface="Palanquin Medium"/>
              <a:buChar char="●"/>
              <a:defRPr>
                <a:solidFill>
                  <a:schemeClr val="dk2"/>
                </a:solidFill>
                <a:latin typeface="Palanquin Medium"/>
                <a:ea typeface="Palanquin Medium"/>
                <a:cs typeface="Palanquin Medium"/>
                <a:sym typeface="Palanquin Medium"/>
              </a:defRPr>
            </a:lvl4pPr>
            <a:lvl5pPr indent="-317500" lvl="4" marL="2286000">
              <a:lnSpc>
                <a:spcPct val="115000"/>
              </a:lnSpc>
              <a:spcBef>
                <a:spcPts val="0"/>
              </a:spcBef>
              <a:spcAft>
                <a:spcPts val="0"/>
              </a:spcAft>
              <a:buClr>
                <a:schemeClr val="dk2"/>
              </a:buClr>
              <a:buSzPts val="1400"/>
              <a:buFont typeface="Palanquin Medium"/>
              <a:buChar char="○"/>
              <a:defRPr>
                <a:solidFill>
                  <a:schemeClr val="dk2"/>
                </a:solidFill>
                <a:latin typeface="Palanquin Medium"/>
                <a:ea typeface="Palanquin Medium"/>
                <a:cs typeface="Palanquin Medium"/>
                <a:sym typeface="Palanquin Medium"/>
              </a:defRPr>
            </a:lvl5pPr>
            <a:lvl6pPr indent="-317500" lvl="5" marL="2743200">
              <a:lnSpc>
                <a:spcPct val="115000"/>
              </a:lnSpc>
              <a:spcBef>
                <a:spcPts val="0"/>
              </a:spcBef>
              <a:spcAft>
                <a:spcPts val="0"/>
              </a:spcAft>
              <a:buClr>
                <a:schemeClr val="dk2"/>
              </a:buClr>
              <a:buSzPts val="1400"/>
              <a:buFont typeface="Palanquin Medium"/>
              <a:buChar char="■"/>
              <a:defRPr>
                <a:solidFill>
                  <a:schemeClr val="dk2"/>
                </a:solidFill>
                <a:latin typeface="Palanquin Medium"/>
                <a:ea typeface="Palanquin Medium"/>
                <a:cs typeface="Palanquin Medium"/>
                <a:sym typeface="Palanquin Medium"/>
              </a:defRPr>
            </a:lvl6pPr>
            <a:lvl7pPr indent="-317500" lvl="6" marL="3200400">
              <a:lnSpc>
                <a:spcPct val="115000"/>
              </a:lnSpc>
              <a:spcBef>
                <a:spcPts val="0"/>
              </a:spcBef>
              <a:spcAft>
                <a:spcPts val="0"/>
              </a:spcAft>
              <a:buClr>
                <a:schemeClr val="dk2"/>
              </a:buClr>
              <a:buSzPts val="1400"/>
              <a:buFont typeface="Palanquin Medium"/>
              <a:buChar char="●"/>
              <a:defRPr>
                <a:solidFill>
                  <a:schemeClr val="dk2"/>
                </a:solidFill>
                <a:latin typeface="Palanquin Medium"/>
                <a:ea typeface="Palanquin Medium"/>
                <a:cs typeface="Palanquin Medium"/>
                <a:sym typeface="Palanquin Medium"/>
              </a:defRPr>
            </a:lvl7pPr>
            <a:lvl8pPr indent="-317500" lvl="7" marL="3657600">
              <a:lnSpc>
                <a:spcPct val="115000"/>
              </a:lnSpc>
              <a:spcBef>
                <a:spcPts val="0"/>
              </a:spcBef>
              <a:spcAft>
                <a:spcPts val="0"/>
              </a:spcAft>
              <a:buClr>
                <a:schemeClr val="dk2"/>
              </a:buClr>
              <a:buSzPts val="1400"/>
              <a:buFont typeface="Palanquin Medium"/>
              <a:buChar char="○"/>
              <a:defRPr>
                <a:solidFill>
                  <a:schemeClr val="dk2"/>
                </a:solidFill>
                <a:latin typeface="Palanquin Medium"/>
                <a:ea typeface="Palanquin Medium"/>
                <a:cs typeface="Palanquin Medium"/>
                <a:sym typeface="Palanquin Medium"/>
              </a:defRPr>
            </a:lvl8pPr>
            <a:lvl9pPr indent="-317500" lvl="8" marL="4114800">
              <a:lnSpc>
                <a:spcPct val="115000"/>
              </a:lnSpc>
              <a:spcBef>
                <a:spcPts val="0"/>
              </a:spcBef>
              <a:spcAft>
                <a:spcPts val="0"/>
              </a:spcAft>
              <a:buClr>
                <a:schemeClr val="dk2"/>
              </a:buClr>
              <a:buSzPts val="1400"/>
              <a:buFont typeface="Palanquin Medium"/>
              <a:buChar char="■"/>
              <a:defRPr>
                <a:solidFill>
                  <a:schemeClr val="dk2"/>
                </a:solidFill>
                <a:latin typeface="Palanquin Medium"/>
                <a:ea typeface="Palanquin Medium"/>
                <a:cs typeface="Palanquin Medium"/>
                <a:sym typeface="Palanquin Medium"/>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18.png"/><Relationship Id="rId13" Type="http://schemas.openxmlformats.org/officeDocument/2006/relationships/image" Target="../media/image4.png"/><Relationship Id="rId12" Type="http://schemas.openxmlformats.org/officeDocument/2006/relationships/image" Target="../media/image13.png"/><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20.png"/><Relationship Id="rId7" Type="http://schemas.openxmlformats.org/officeDocument/2006/relationships/image" Target="../media/image8.png"/><Relationship Id="rId8"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4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34.png"/><Relationship Id="rId4"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54.png"/><Relationship Id="rId4" Type="http://schemas.openxmlformats.org/officeDocument/2006/relationships/image" Target="../media/image52.png"/><Relationship Id="rId5" Type="http://schemas.openxmlformats.org/officeDocument/2006/relationships/image" Target="../media/image51.png"/><Relationship Id="rId6"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39.png"/><Relationship Id="rId4" Type="http://schemas.openxmlformats.org/officeDocument/2006/relationships/image" Target="../media/image31.png"/><Relationship Id="rId5" Type="http://schemas.openxmlformats.org/officeDocument/2006/relationships/image" Target="../media/image26.png"/><Relationship Id="rId6" Type="http://schemas.openxmlformats.org/officeDocument/2006/relationships/image" Target="../media/image29.png"/><Relationship Id="rId7"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18.png"/><Relationship Id="rId13" Type="http://schemas.openxmlformats.org/officeDocument/2006/relationships/image" Target="../media/image4.png"/><Relationship Id="rId12" Type="http://schemas.openxmlformats.org/officeDocument/2006/relationships/image" Target="../media/image13.png"/><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20.png"/><Relationship Id="rId7" Type="http://schemas.openxmlformats.org/officeDocument/2006/relationships/image" Target="../media/image8.png"/><Relationship Id="rId8"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48.png"/><Relationship Id="rId4" Type="http://schemas.openxmlformats.org/officeDocument/2006/relationships/image" Target="../media/image24.png"/><Relationship Id="rId5"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B6FF"/>
        </a:solidFill>
      </p:bgPr>
    </p:bg>
    <p:spTree>
      <p:nvGrpSpPr>
        <p:cNvPr id="83" name="Shape 83"/>
        <p:cNvGrpSpPr/>
        <p:nvPr/>
      </p:nvGrpSpPr>
      <p:grpSpPr>
        <a:xfrm>
          <a:off x="0" y="0"/>
          <a:ext cx="0" cy="0"/>
          <a:chOff x="0" y="0"/>
          <a:chExt cx="0" cy="0"/>
        </a:xfrm>
      </p:grpSpPr>
      <p:grpSp>
        <p:nvGrpSpPr>
          <p:cNvPr id="84" name="Google Shape;84;p11"/>
          <p:cNvGrpSpPr/>
          <p:nvPr/>
        </p:nvGrpSpPr>
        <p:grpSpPr>
          <a:xfrm>
            <a:off x="156496" y="142740"/>
            <a:ext cx="8838777" cy="3107299"/>
            <a:chOff x="0" y="-9525"/>
            <a:chExt cx="4655817" cy="1636766"/>
          </a:xfrm>
        </p:grpSpPr>
        <p:sp>
          <p:nvSpPr>
            <p:cNvPr id="85" name="Google Shape;85;p11"/>
            <p:cNvSpPr/>
            <p:nvPr/>
          </p:nvSpPr>
          <p:spPr>
            <a:xfrm>
              <a:off x="0" y="0"/>
              <a:ext cx="4655817" cy="1627241"/>
            </a:xfrm>
            <a:custGeom>
              <a:rect b="b" l="l" r="r" t="t"/>
              <a:pathLst>
                <a:path extrusionOk="0" h="1627241" w="4655817">
                  <a:moveTo>
                    <a:pt x="0" y="0"/>
                  </a:moveTo>
                  <a:lnTo>
                    <a:pt x="4655817" y="0"/>
                  </a:lnTo>
                  <a:lnTo>
                    <a:pt x="4655817" y="1627241"/>
                  </a:lnTo>
                  <a:lnTo>
                    <a:pt x="0" y="1627241"/>
                  </a:lnTo>
                  <a:close/>
                </a:path>
              </a:pathLst>
            </a:custGeom>
            <a:solidFill>
              <a:srgbClr val="FFFFFF"/>
            </a:solidFill>
            <a:ln>
              <a:noFill/>
            </a:ln>
          </p:spPr>
        </p:sp>
        <p:sp>
          <p:nvSpPr>
            <p:cNvPr id="86" name="Google Shape;86;p11"/>
            <p:cNvSpPr txBox="1"/>
            <p:nvPr/>
          </p:nvSpPr>
          <p:spPr>
            <a:xfrm>
              <a:off x="0" y="-9525"/>
              <a:ext cx="4655817" cy="1636766"/>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7" name="Google Shape;87;p11"/>
          <p:cNvSpPr/>
          <p:nvPr/>
        </p:nvSpPr>
        <p:spPr>
          <a:xfrm rot="-772086">
            <a:off x="211578" y="129535"/>
            <a:ext cx="1395292" cy="2057400"/>
          </a:xfrm>
          <a:custGeom>
            <a:rect b="b" l="l" r="r" t="t"/>
            <a:pathLst>
              <a:path extrusionOk="0" h="4114800" w="2790583">
                <a:moveTo>
                  <a:pt x="0" y="0"/>
                </a:moveTo>
                <a:lnTo>
                  <a:pt x="2790583" y="0"/>
                </a:lnTo>
                <a:lnTo>
                  <a:pt x="2790583" y="4114800"/>
                </a:lnTo>
                <a:lnTo>
                  <a:pt x="0" y="4114800"/>
                </a:lnTo>
                <a:lnTo>
                  <a:pt x="0" y="0"/>
                </a:lnTo>
                <a:close/>
              </a:path>
            </a:pathLst>
          </a:custGeom>
          <a:blipFill rotWithShape="1">
            <a:blip r:embed="rId3">
              <a:alphaModFix/>
            </a:blip>
            <a:stretch>
              <a:fillRect b="0" l="0" r="0" t="0"/>
            </a:stretch>
          </a:blipFill>
          <a:ln>
            <a:noFill/>
          </a:ln>
        </p:spPr>
      </p:sp>
      <p:sp>
        <p:nvSpPr>
          <p:cNvPr id="88" name="Google Shape;88;p11"/>
          <p:cNvSpPr/>
          <p:nvPr/>
        </p:nvSpPr>
        <p:spPr>
          <a:xfrm rot="1464676">
            <a:off x="-42235" y="1675135"/>
            <a:ext cx="2023734" cy="2057400"/>
          </a:xfrm>
          <a:custGeom>
            <a:rect b="b" l="l" r="r" t="t"/>
            <a:pathLst>
              <a:path extrusionOk="0" h="4114800" w="4047467">
                <a:moveTo>
                  <a:pt x="0" y="0"/>
                </a:moveTo>
                <a:lnTo>
                  <a:pt x="4047466" y="0"/>
                </a:lnTo>
                <a:lnTo>
                  <a:pt x="4047466" y="4114800"/>
                </a:lnTo>
                <a:lnTo>
                  <a:pt x="0" y="4114800"/>
                </a:lnTo>
                <a:lnTo>
                  <a:pt x="0" y="0"/>
                </a:lnTo>
                <a:close/>
              </a:path>
            </a:pathLst>
          </a:custGeom>
          <a:blipFill rotWithShape="1">
            <a:blip r:embed="rId4">
              <a:alphaModFix/>
            </a:blip>
            <a:stretch>
              <a:fillRect b="0" l="0" r="0" t="0"/>
            </a:stretch>
          </a:blipFill>
          <a:ln>
            <a:noFill/>
          </a:ln>
        </p:spPr>
      </p:sp>
      <p:sp>
        <p:nvSpPr>
          <p:cNvPr id="89" name="Google Shape;89;p11"/>
          <p:cNvSpPr/>
          <p:nvPr/>
        </p:nvSpPr>
        <p:spPr>
          <a:xfrm rot="4636663">
            <a:off x="2388757" y="-306133"/>
            <a:ext cx="1211996" cy="2057400"/>
          </a:xfrm>
          <a:custGeom>
            <a:rect b="b" l="l" r="r" t="t"/>
            <a:pathLst>
              <a:path extrusionOk="0" h="4114800" w="2423991">
                <a:moveTo>
                  <a:pt x="0" y="0"/>
                </a:moveTo>
                <a:lnTo>
                  <a:pt x="2423992" y="0"/>
                </a:lnTo>
                <a:lnTo>
                  <a:pt x="2423992" y="4114800"/>
                </a:lnTo>
                <a:lnTo>
                  <a:pt x="0" y="4114800"/>
                </a:lnTo>
                <a:lnTo>
                  <a:pt x="0" y="0"/>
                </a:lnTo>
                <a:close/>
              </a:path>
            </a:pathLst>
          </a:custGeom>
          <a:blipFill rotWithShape="1">
            <a:blip r:embed="rId5">
              <a:alphaModFix/>
            </a:blip>
            <a:stretch>
              <a:fillRect b="0" l="0" r="0" t="0"/>
            </a:stretch>
          </a:blipFill>
          <a:ln>
            <a:noFill/>
          </a:ln>
        </p:spPr>
      </p:sp>
      <p:sp>
        <p:nvSpPr>
          <p:cNvPr id="90" name="Google Shape;90;p11"/>
          <p:cNvSpPr/>
          <p:nvPr/>
        </p:nvSpPr>
        <p:spPr>
          <a:xfrm>
            <a:off x="1876280" y="1450643"/>
            <a:ext cx="1384069" cy="2057400"/>
          </a:xfrm>
          <a:custGeom>
            <a:rect b="b" l="l" r="r" t="t"/>
            <a:pathLst>
              <a:path extrusionOk="0" h="4114800" w="2768138">
                <a:moveTo>
                  <a:pt x="0" y="0"/>
                </a:moveTo>
                <a:lnTo>
                  <a:pt x="2768138" y="0"/>
                </a:lnTo>
                <a:lnTo>
                  <a:pt x="2768138" y="4114800"/>
                </a:lnTo>
                <a:lnTo>
                  <a:pt x="0" y="4114800"/>
                </a:lnTo>
                <a:lnTo>
                  <a:pt x="0" y="0"/>
                </a:lnTo>
                <a:close/>
              </a:path>
            </a:pathLst>
          </a:custGeom>
          <a:blipFill rotWithShape="1">
            <a:blip r:embed="rId6">
              <a:alphaModFix/>
            </a:blip>
            <a:stretch>
              <a:fillRect b="0" l="0" r="0" t="0"/>
            </a:stretch>
          </a:blipFill>
          <a:ln>
            <a:noFill/>
          </a:ln>
        </p:spPr>
      </p:sp>
      <p:sp>
        <p:nvSpPr>
          <p:cNvPr id="91" name="Google Shape;91;p11"/>
          <p:cNvSpPr/>
          <p:nvPr/>
        </p:nvSpPr>
        <p:spPr>
          <a:xfrm>
            <a:off x="3318179" y="1450650"/>
            <a:ext cx="1727215" cy="1749481"/>
          </a:xfrm>
          <a:custGeom>
            <a:rect b="b" l="l" r="r" t="t"/>
            <a:pathLst>
              <a:path extrusionOk="0" h="3498962" w="3454430">
                <a:moveTo>
                  <a:pt x="0" y="0"/>
                </a:moveTo>
                <a:lnTo>
                  <a:pt x="3454430" y="0"/>
                </a:lnTo>
                <a:lnTo>
                  <a:pt x="3454430" y="3498962"/>
                </a:lnTo>
                <a:lnTo>
                  <a:pt x="0" y="3498962"/>
                </a:lnTo>
                <a:lnTo>
                  <a:pt x="0" y="0"/>
                </a:lnTo>
                <a:close/>
              </a:path>
            </a:pathLst>
          </a:custGeom>
          <a:blipFill rotWithShape="1">
            <a:blip r:embed="rId7">
              <a:alphaModFix/>
            </a:blip>
            <a:stretch>
              <a:fillRect b="0" l="0" r="0" t="0"/>
            </a:stretch>
          </a:blipFill>
          <a:ln>
            <a:noFill/>
          </a:ln>
        </p:spPr>
      </p:sp>
      <p:sp>
        <p:nvSpPr>
          <p:cNvPr id="92" name="Google Shape;92;p11"/>
          <p:cNvSpPr/>
          <p:nvPr/>
        </p:nvSpPr>
        <p:spPr>
          <a:xfrm rot="1013385">
            <a:off x="4479318" y="34289"/>
            <a:ext cx="1397435" cy="1382190"/>
          </a:xfrm>
          <a:custGeom>
            <a:rect b="b" l="l" r="r" t="t"/>
            <a:pathLst>
              <a:path extrusionOk="0" h="2764380" w="2794869">
                <a:moveTo>
                  <a:pt x="0" y="0"/>
                </a:moveTo>
                <a:lnTo>
                  <a:pt x="2794869" y="0"/>
                </a:lnTo>
                <a:lnTo>
                  <a:pt x="2794869" y="2764380"/>
                </a:lnTo>
                <a:lnTo>
                  <a:pt x="0" y="2764380"/>
                </a:lnTo>
                <a:lnTo>
                  <a:pt x="0" y="0"/>
                </a:lnTo>
                <a:close/>
              </a:path>
            </a:pathLst>
          </a:custGeom>
          <a:blipFill rotWithShape="1">
            <a:blip r:embed="rId8">
              <a:alphaModFix/>
            </a:blip>
            <a:stretch>
              <a:fillRect b="0" l="0" r="0" t="0"/>
            </a:stretch>
          </a:blipFill>
          <a:ln>
            <a:noFill/>
          </a:ln>
        </p:spPr>
      </p:sp>
      <p:sp>
        <p:nvSpPr>
          <p:cNvPr id="93" name="Google Shape;93;p11"/>
          <p:cNvSpPr/>
          <p:nvPr/>
        </p:nvSpPr>
        <p:spPr>
          <a:xfrm rot="2018310">
            <a:off x="5372125" y="1368017"/>
            <a:ext cx="1888992" cy="1676051"/>
          </a:xfrm>
          <a:custGeom>
            <a:rect b="b" l="l" r="r" t="t"/>
            <a:pathLst>
              <a:path extrusionOk="0" h="3352102" w="3777984">
                <a:moveTo>
                  <a:pt x="0" y="0"/>
                </a:moveTo>
                <a:lnTo>
                  <a:pt x="3777984" y="0"/>
                </a:lnTo>
                <a:lnTo>
                  <a:pt x="3777984" y="3352103"/>
                </a:lnTo>
                <a:lnTo>
                  <a:pt x="0" y="3352103"/>
                </a:lnTo>
                <a:lnTo>
                  <a:pt x="0" y="0"/>
                </a:lnTo>
                <a:close/>
              </a:path>
            </a:pathLst>
          </a:custGeom>
          <a:blipFill rotWithShape="1">
            <a:blip r:embed="rId9">
              <a:alphaModFix/>
            </a:blip>
            <a:stretch>
              <a:fillRect b="0" l="0" r="0" t="0"/>
            </a:stretch>
          </a:blipFill>
          <a:ln>
            <a:noFill/>
          </a:ln>
        </p:spPr>
      </p:sp>
      <p:sp>
        <p:nvSpPr>
          <p:cNvPr id="94" name="Google Shape;94;p11"/>
          <p:cNvSpPr/>
          <p:nvPr/>
        </p:nvSpPr>
        <p:spPr>
          <a:xfrm rot="4175485">
            <a:off x="6102219" y="438543"/>
            <a:ext cx="1404806" cy="1093195"/>
          </a:xfrm>
          <a:custGeom>
            <a:rect b="b" l="l" r="r" t="t"/>
            <a:pathLst>
              <a:path extrusionOk="0" h="2186389" w="2809612">
                <a:moveTo>
                  <a:pt x="0" y="0"/>
                </a:moveTo>
                <a:lnTo>
                  <a:pt x="2809611" y="0"/>
                </a:lnTo>
                <a:lnTo>
                  <a:pt x="2809611" y="2186389"/>
                </a:lnTo>
                <a:lnTo>
                  <a:pt x="0" y="2186389"/>
                </a:lnTo>
                <a:lnTo>
                  <a:pt x="0" y="0"/>
                </a:lnTo>
                <a:close/>
              </a:path>
            </a:pathLst>
          </a:custGeom>
          <a:blipFill rotWithShape="1">
            <a:blip r:embed="rId10">
              <a:alphaModFix/>
            </a:blip>
            <a:stretch>
              <a:fillRect b="0" l="0" r="0" t="0"/>
            </a:stretch>
          </a:blipFill>
          <a:ln>
            <a:noFill/>
          </a:ln>
        </p:spPr>
      </p:sp>
      <p:sp>
        <p:nvSpPr>
          <p:cNvPr id="95" name="Google Shape;95;p11"/>
          <p:cNvSpPr/>
          <p:nvPr/>
        </p:nvSpPr>
        <p:spPr>
          <a:xfrm rot="-812878">
            <a:off x="7261641" y="2349235"/>
            <a:ext cx="713595" cy="1344101"/>
          </a:xfrm>
          <a:custGeom>
            <a:rect b="b" l="l" r="r" t="t"/>
            <a:pathLst>
              <a:path extrusionOk="0" h="2688201" w="1427190">
                <a:moveTo>
                  <a:pt x="0" y="0"/>
                </a:moveTo>
                <a:lnTo>
                  <a:pt x="1427190" y="0"/>
                </a:lnTo>
                <a:lnTo>
                  <a:pt x="1427190" y="2688201"/>
                </a:lnTo>
                <a:lnTo>
                  <a:pt x="0" y="2688201"/>
                </a:lnTo>
                <a:lnTo>
                  <a:pt x="0" y="0"/>
                </a:lnTo>
                <a:close/>
              </a:path>
            </a:pathLst>
          </a:custGeom>
          <a:blipFill rotWithShape="1">
            <a:blip r:embed="rId11">
              <a:alphaModFix/>
            </a:blip>
            <a:stretch>
              <a:fillRect b="0" l="0" r="0" t="0"/>
            </a:stretch>
          </a:blipFill>
          <a:ln>
            <a:noFill/>
          </a:ln>
        </p:spPr>
      </p:sp>
      <p:sp>
        <p:nvSpPr>
          <p:cNvPr id="96" name="Google Shape;96;p11"/>
          <p:cNvSpPr/>
          <p:nvPr/>
        </p:nvSpPr>
        <p:spPr>
          <a:xfrm rot="-1126213">
            <a:off x="7610263" y="-577925"/>
            <a:ext cx="1024960" cy="2057400"/>
          </a:xfrm>
          <a:custGeom>
            <a:rect b="b" l="l" r="r" t="t"/>
            <a:pathLst>
              <a:path extrusionOk="0" h="4114800" w="2049919">
                <a:moveTo>
                  <a:pt x="0" y="0"/>
                </a:moveTo>
                <a:lnTo>
                  <a:pt x="2049919" y="0"/>
                </a:lnTo>
                <a:lnTo>
                  <a:pt x="2049919" y="4114800"/>
                </a:lnTo>
                <a:lnTo>
                  <a:pt x="0" y="4114800"/>
                </a:lnTo>
                <a:lnTo>
                  <a:pt x="0" y="0"/>
                </a:lnTo>
                <a:close/>
              </a:path>
            </a:pathLst>
          </a:custGeom>
          <a:blipFill rotWithShape="1">
            <a:blip r:embed="rId12">
              <a:alphaModFix/>
            </a:blip>
            <a:stretch>
              <a:fillRect b="0" l="0" r="0" t="0"/>
            </a:stretch>
          </a:blipFill>
          <a:ln>
            <a:noFill/>
          </a:ln>
        </p:spPr>
      </p:sp>
      <p:sp>
        <p:nvSpPr>
          <p:cNvPr id="97" name="Google Shape;97;p11"/>
          <p:cNvSpPr/>
          <p:nvPr/>
        </p:nvSpPr>
        <p:spPr>
          <a:xfrm>
            <a:off x="8055449" y="1732937"/>
            <a:ext cx="1148404" cy="2057400"/>
          </a:xfrm>
          <a:custGeom>
            <a:rect b="b" l="l" r="r" t="t"/>
            <a:pathLst>
              <a:path extrusionOk="0" h="4114800" w="2296807">
                <a:moveTo>
                  <a:pt x="0" y="0"/>
                </a:moveTo>
                <a:lnTo>
                  <a:pt x="2296806" y="0"/>
                </a:lnTo>
                <a:lnTo>
                  <a:pt x="2296806" y="4114800"/>
                </a:lnTo>
                <a:lnTo>
                  <a:pt x="0" y="4114800"/>
                </a:lnTo>
                <a:lnTo>
                  <a:pt x="0" y="0"/>
                </a:lnTo>
                <a:close/>
              </a:path>
            </a:pathLst>
          </a:custGeom>
          <a:blipFill rotWithShape="1">
            <a:blip r:embed="rId13">
              <a:alphaModFix/>
            </a:blip>
            <a:stretch>
              <a:fillRect b="0" l="0" r="0" t="0"/>
            </a:stretch>
          </a:blipFill>
          <a:ln>
            <a:noFill/>
          </a:ln>
        </p:spPr>
      </p:sp>
      <p:grpSp>
        <p:nvGrpSpPr>
          <p:cNvPr id="98" name="Google Shape;98;p11"/>
          <p:cNvGrpSpPr/>
          <p:nvPr/>
        </p:nvGrpSpPr>
        <p:grpSpPr>
          <a:xfrm>
            <a:off x="0" y="-18083"/>
            <a:ext cx="9320498" cy="178906"/>
            <a:chOff x="0" y="-9525"/>
            <a:chExt cx="4909562" cy="94238"/>
          </a:xfrm>
        </p:grpSpPr>
        <p:sp>
          <p:nvSpPr>
            <p:cNvPr id="99" name="Google Shape;99;p11"/>
            <p:cNvSpPr/>
            <p:nvPr/>
          </p:nvSpPr>
          <p:spPr>
            <a:xfrm>
              <a:off x="0" y="0"/>
              <a:ext cx="4909562" cy="84713"/>
            </a:xfrm>
            <a:custGeom>
              <a:rect b="b" l="l" r="r" t="t"/>
              <a:pathLst>
                <a:path extrusionOk="0" h="84713" w="4909562">
                  <a:moveTo>
                    <a:pt x="0" y="0"/>
                  </a:moveTo>
                  <a:lnTo>
                    <a:pt x="4909562" y="0"/>
                  </a:lnTo>
                  <a:lnTo>
                    <a:pt x="4909562" y="84713"/>
                  </a:lnTo>
                  <a:lnTo>
                    <a:pt x="0" y="84713"/>
                  </a:lnTo>
                  <a:close/>
                </a:path>
              </a:pathLst>
            </a:custGeom>
            <a:solidFill>
              <a:srgbClr val="38B6FF"/>
            </a:solidFill>
            <a:ln>
              <a:noFill/>
            </a:ln>
          </p:spPr>
        </p:sp>
        <p:sp>
          <p:nvSpPr>
            <p:cNvPr id="100" name="Google Shape;100;p11"/>
            <p:cNvSpPr txBox="1"/>
            <p:nvPr/>
          </p:nvSpPr>
          <p:spPr>
            <a:xfrm>
              <a:off x="0" y="-9525"/>
              <a:ext cx="4909562" cy="94238"/>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1" name="Google Shape;101;p11"/>
          <p:cNvGrpSpPr/>
          <p:nvPr/>
        </p:nvGrpSpPr>
        <p:grpSpPr>
          <a:xfrm>
            <a:off x="0" y="3231950"/>
            <a:ext cx="9144059" cy="558369"/>
            <a:chOff x="0" y="-9525"/>
            <a:chExt cx="4909562" cy="294126"/>
          </a:xfrm>
        </p:grpSpPr>
        <p:sp>
          <p:nvSpPr>
            <p:cNvPr id="102" name="Google Shape;102;p11"/>
            <p:cNvSpPr/>
            <p:nvPr/>
          </p:nvSpPr>
          <p:spPr>
            <a:xfrm>
              <a:off x="0" y="0"/>
              <a:ext cx="4909562" cy="284601"/>
            </a:xfrm>
            <a:custGeom>
              <a:rect b="b" l="l" r="r" t="t"/>
              <a:pathLst>
                <a:path extrusionOk="0" h="284601" w="4909562">
                  <a:moveTo>
                    <a:pt x="0" y="0"/>
                  </a:moveTo>
                  <a:lnTo>
                    <a:pt x="4909562" y="0"/>
                  </a:lnTo>
                  <a:lnTo>
                    <a:pt x="4909562" y="284601"/>
                  </a:lnTo>
                  <a:lnTo>
                    <a:pt x="0" y="284601"/>
                  </a:lnTo>
                  <a:close/>
                </a:path>
              </a:pathLst>
            </a:custGeom>
            <a:solidFill>
              <a:srgbClr val="38B6FF"/>
            </a:solidFill>
            <a:ln>
              <a:noFill/>
            </a:ln>
          </p:spPr>
        </p:sp>
        <p:sp>
          <p:nvSpPr>
            <p:cNvPr id="103" name="Google Shape;103;p11"/>
            <p:cNvSpPr txBox="1"/>
            <p:nvPr/>
          </p:nvSpPr>
          <p:spPr>
            <a:xfrm>
              <a:off x="0" y="-9525"/>
              <a:ext cx="4909562" cy="294126"/>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4" name="Google Shape;104;p11"/>
          <p:cNvGrpSpPr/>
          <p:nvPr/>
        </p:nvGrpSpPr>
        <p:grpSpPr>
          <a:xfrm>
            <a:off x="5707" y="-18083"/>
            <a:ext cx="150790" cy="3538271"/>
            <a:chOff x="0" y="-9525"/>
            <a:chExt cx="79428" cy="1863780"/>
          </a:xfrm>
        </p:grpSpPr>
        <p:sp>
          <p:nvSpPr>
            <p:cNvPr id="105" name="Google Shape;105;p11"/>
            <p:cNvSpPr/>
            <p:nvPr/>
          </p:nvSpPr>
          <p:spPr>
            <a:xfrm>
              <a:off x="0" y="0"/>
              <a:ext cx="79428" cy="1854255"/>
            </a:xfrm>
            <a:custGeom>
              <a:rect b="b" l="l" r="r" t="t"/>
              <a:pathLst>
                <a:path extrusionOk="0" h="1854255" w="79428">
                  <a:moveTo>
                    <a:pt x="0" y="0"/>
                  </a:moveTo>
                  <a:lnTo>
                    <a:pt x="79428" y="0"/>
                  </a:lnTo>
                  <a:lnTo>
                    <a:pt x="79428" y="1854255"/>
                  </a:lnTo>
                  <a:lnTo>
                    <a:pt x="0" y="1854255"/>
                  </a:lnTo>
                  <a:close/>
                </a:path>
              </a:pathLst>
            </a:custGeom>
            <a:solidFill>
              <a:srgbClr val="38B6FF"/>
            </a:solidFill>
            <a:ln>
              <a:noFill/>
            </a:ln>
          </p:spPr>
        </p:sp>
        <p:sp>
          <p:nvSpPr>
            <p:cNvPr id="106" name="Google Shape;106;p11"/>
            <p:cNvSpPr txBox="1"/>
            <p:nvPr/>
          </p:nvSpPr>
          <p:spPr>
            <a:xfrm>
              <a:off x="0" y="-9525"/>
              <a:ext cx="79428" cy="1863780"/>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7" name="Google Shape;107;p11"/>
          <p:cNvGrpSpPr/>
          <p:nvPr/>
        </p:nvGrpSpPr>
        <p:grpSpPr>
          <a:xfrm>
            <a:off x="8977076" y="-18083"/>
            <a:ext cx="150790" cy="3538271"/>
            <a:chOff x="0" y="-9525"/>
            <a:chExt cx="79428" cy="1863780"/>
          </a:xfrm>
        </p:grpSpPr>
        <p:sp>
          <p:nvSpPr>
            <p:cNvPr id="108" name="Google Shape;108;p11"/>
            <p:cNvSpPr/>
            <p:nvPr/>
          </p:nvSpPr>
          <p:spPr>
            <a:xfrm>
              <a:off x="0" y="0"/>
              <a:ext cx="79428" cy="1854255"/>
            </a:xfrm>
            <a:custGeom>
              <a:rect b="b" l="l" r="r" t="t"/>
              <a:pathLst>
                <a:path extrusionOk="0" h="1854255" w="79428">
                  <a:moveTo>
                    <a:pt x="0" y="0"/>
                  </a:moveTo>
                  <a:lnTo>
                    <a:pt x="79428" y="0"/>
                  </a:lnTo>
                  <a:lnTo>
                    <a:pt x="79428" y="1854255"/>
                  </a:lnTo>
                  <a:lnTo>
                    <a:pt x="0" y="1854255"/>
                  </a:lnTo>
                  <a:close/>
                </a:path>
              </a:pathLst>
            </a:custGeom>
            <a:solidFill>
              <a:srgbClr val="38B6FF"/>
            </a:solidFill>
            <a:ln>
              <a:noFill/>
            </a:ln>
          </p:spPr>
        </p:sp>
        <p:sp>
          <p:nvSpPr>
            <p:cNvPr id="109" name="Google Shape;109;p11"/>
            <p:cNvSpPr txBox="1"/>
            <p:nvPr/>
          </p:nvSpPr>
          <p:spPr>
            <a:xfrm>
              <a:off x="0" y="-9525"/>
              <a:ext cx="79428" cy="1863780"/>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0" name="Google Shape;110;p11"/>
          <p:cNvSpPr txBox="1"/>
          <p:nvPr/>
        </p:nvSpPr>
        <p:spPr>
          <a:xfrm>
            <a:off x="69225" y="4790100"/>
            <a:ext cx="38304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800">
                <a:solidFill>
                  <a:srgbClr val="AFFCFF"/>
                </a:solidFill>
                <a:latin typeface="Kodchasan Medium"/>
                <a:ea typeface="Kodchasan Medium"/>
                <a:cs typeface="Kodchasan Medium"/>
                <a:sym typeface="Kodchasan Medium"/>
              </a:rPr>
              <a:t>Javokhir Arifov, Philip Baillargeon</a:t>
            </a:r>
            <a:endParaRPr sz="1800"/>
          </a:p>
        </p:txBody>
      </p:sp>
      <p:sp>
        <p:nvSpPr>
          <p:cNvPr id="111" name="Google Shape;111;p11"/>
          <p:cNvSpPr txBox="1"/>
          <p:nvPr/>
        </p:nvSpPr>
        <p:spPr>
          <a:xfrm>
            <a:off x="509138" y="3378925"/>
            <a:ext cx="8115300" cy="12921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 sz="3000">
                <a:solidFill>
                  <a:srgbClr val="FFFFFF"/>
                </a:solidFill>
                <a:latin typeface="Palanquin Dark"/>
                <a:ea typeface="Palanquin Dark"/>
                <a:cs typeface="Palanquin Dark"/>
                <a:sym typeface="Palanquin Dark"/>
              </a:rPr>
              <a:t>An Informal Diagnosis: </a:t>
            </a:r>
            <a:endParaRPr b="1" sz="3000">
              <a:solidFill>
                <a:srgbClr val="FFFFFF"/>
              </a:solidFill>
              <a:latin typeface="Palanquin Dark"/>
              <a:ea typeface="Palanquin Dark"/>
              <a:cs typeface="Palanquin Dark"/>
              <a:sym typeface="Palanquin Dark"/>
            </a:endParaRPr>
          </a:p>
          <a:p>
            <a:pPr indent="0" lvl="0" marL="0" marR="0" rtl="0" algn="ctr">
              <a:lnSpc>
                <a:spcPct val="115000"/>
              </a:lnSpc>
              <a:spcBef>
                <a:spcPts val="0"/>
              </a:spcBef>
              <a:spcAft>
                <a:spcPts val="0"/>
              </a:spcAft>
              <a:buNone/>
            </a:pPr>
            <a:r>
              <a:rPr lang="en" sz="2300">
                <a:solidFill>
                  <a:srgbClr val="FFFFFF"/>
                </a:solidFill>
                <a:latin typeface="Palanquin Dark"/>
                <a:ea typeface="Palanquin Dark"/>
                <a:cs typeface="Palanquin Dark"/>
                <a:sym typeface="Palanquin Dark"/>
              </a:rPr>
              <a:t>Implicit Bias in AI Summarization of Discharge Notes </a:t>
            </a:r>
            <a:r>
              <a:rPr lang="en" sz="2300">
                <a:solidFill>
                  <a:srgbClr val="FFFFFF"/>
                </a:solidFill>
                <a:latin typeface="Palanquin Dark"/>
                <a:ea typeface="Palanquin Dark"/>
                <a:cs typeface="Palanquin Dark"/>
                <a:sym typeface="Palanquin Dark"/>
              </a:rPr>
              <a:t>in</a:t>
            </a:r>
            <a:r>
              <a:rPr lang="en" sz="2300">
                <a:solidFill>
                  <a:srgbClr val="FFFFFF"/>
                </a:solidFill>
                <a:latin typeface="Palanquin Dark"/>
                <a:ea typeface="Palanquin Dark"/>
                <a:cs typeface="Palanquin Dark"/>
                <a:sym typeface="Palanquin Dark"/>
              </a:rPr>
              <a:t> Electronic Health Records</a:t>
            </a:r>
            <a:endParaRPr sz="2300"/>
          </a:p>
        </p:txBody>
      </p:sp>
      <p:sp>
        <p:nvSpPr>
          <p:cNvPr id="112" name="Google Shape;112;p11"/>
          <p:cNvSpPr txBox="1"/>
          <p:nvPr/>
        </p:nvSpPr>
        <p:spPr>
          <a:xfrm>
            <a:off x="5251975" y="4790075"/>
            <a:ext cx="3830400" cy="2772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 sz="1800">
                <a:solidFill>
                  <a:srgbClr val="AFFCFF"/>
                </a:solidFill>
                <a:latin typeface="Kodchasan Medium"/>
                <a:ea typeface="Kodchasan Medium"/>
                <a:cs typeface="Kodchasan Medium"/>
                <a:sym typeface="Kodchasan Medium"/>
              </a:rPr>
              <a:t>CS 329R</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B6FF"/>
        </a:solidFill>
      </p:bgPr>
    </p:bg>
    <p:spTree>
      <p:nvGrpSpPr>
        <p:cNvPr id="181" name="Shape 181"/>
        <p:cNvGrpSpPr/>
        <p:nvPr/>
      </p:nvGrpSpPr>
      <p:grpSpPr>
        <a:xfrm>
          <a:off x="0" y="0"/>
          <a:ext cx="0" cy="0"/>
          <a:chOff x="0" y="0"/>
          <a:chExt cx="0" cy="0"/>
        </a:xfrm>
      </p:grpSpPr>
      <p:pic>
        <p:nvPicPr>
          <p:cNvPr id="182" name="Google Shape;182;p20"/>
          <p:cNvPicPr preferRelativeResize="0"/>
          <p:nvPr/>
        </p:nvPicPr>
        <p:blipFill>
          <a:blip r:embed="rId3">
            <a:alphaModFix/>
          </a:blip>
          <a:stretch>
            <a:fillRect/>
          </a:stretch>
        </p:blipFill>
        <p:spPr>
          <a:xfrm>
            <a:off x="72533" y="134576"/>
            <a:ext cx="4499464" cy="4370575"/>
          </a:xfrm>
          <a:prstGeom prst="rect">
            <a:avLst/>
          </a:prstGeom>
          <a:noFill/>
          <a:ln>
            <a:noFill/>
          </a:ln>
        </p:spPr>
      </p:pic>
      <p:grpSp>
        <p:nvGrpSpPr>
          <p:cNvPr id="183" name="Google Shape;183;p20"/>
          <p:cNvGrpSpPr/>
          <p:nvPr/>
        </p:nvGrpSpPr>
        <p:grpSpPr>
          <a:xfrm>
            <a:off x="72435" y="4605573"/>
            <a:ext cx="4499371" cy="461745"/>
            <a:chOff x="4249825" y="4641374"/>
            <a:chExt cx="4861557" cy="461745"/>
          </a:xfrm>
        </p:grpSpPr>
        <p:grpSp>
          <p:nvGrpSpPr>
            <p:cNvPr id="184" name="Google Shape;184;p20"/>
            <p:cNvGrpSpPr/>
            <p:nvPr/>
          </p:nvGrpSpPr>
          <p:grpSpPr>
            <a:xfrm>
              <a:off x="4249825" y="4641374"/>
              <a:ext cx="4861557" cy="461745"/>
              <a:chOff x="0" y="-9525"/>
              <a:chExt cx="3043800" cy="1433545"/>
            </a:xfrm>
          </p:grpSpPr>
          <p:sp>
            <p:nvSpPr>
              <p:cNvPr id="185" name="Google Shape;185;p20"/>
              <p:cNvSpPr/>
              <p:nvPr/>
            </p:nvSpPr>
            <p:spPr>
              <a:xfrm>
                <a:off x="0" y="0"/>
                <a:ext cx="3043733" cy="1424020"/>
              </a:xfrm>
              <a:custGeom>
                <a:rect b="b" l="l" r="r" t="t"/>
                <a:pathLst>
                  <a:path extrusionOk="0" h="1424020" w="3043733">
                    <a:moveTo>
                      <a:pt x="0" y="0"/>
                    </a:moveTo>
                    <a:lnTo>
                      <a:pt x="3043733" y="0"/>
                    </a:lnTo>
                    <a:lnTo>
                      <a:pt x="3043733" y="1424020"/>
                    </a:lnTo>
                    <a:lnTo>
                      <a:pt x="0" y="1424020"/>
                    </a:lnTo>
                    <a:close/>
                  </a:path>
                </a:pathLst>
              </a:custGeom>
              <a:solidFill>
                <a:srgbClr val="FFFFFF"/>
              </a:solidFill>
              <a:ln>
                <a:noFill/>
              </a:ln>
            </p:spPr>
          </p:sp>
          <p:sp>
            <p:nvSpPr>
              <p:cNvPr id="186" name="Google Shape;186;p20"/>
              <p:cNvSpPr txBox="1"/>
              <p:nvPr/>
            </p:nvSpPr>
            <p:spPr>
              <a:xfrm>
                <a:off x="0" y="-9525"/>
                <a:ext cx="3043800" cy="1433400"/>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87" name="Google Shape;187;p20"/>
            <p:cNvSpPr txBox="1"/>
            <p:nvPr/>
          </p:nvSpPr>
          <p:spPr>
            <a:xfrm>
              <a:off x="4249825" y="4641375"/>
              <a:ext cx="4861500" cy="4617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 sz="3000">
                  <a:solidFill>
                    <a:srgbClr val="38B6FF"/>
                  </a:solidFill>
                  <a:latin typeface="Palanquin Dark"/>
                  <a:ea typeface="Palanquin Dark"/>
                  <a:cs typeface="Palanquin Dark"/>
                  <a:sym typeface="Palanquin Dark"/>
                </a:rPr>
                <a:t>PCA Analysis - White</a:t>
              </a:r>
              <a:endParaRPr sz="3000"/>
            </a:p>
          </p:txBody>
        </p:sp>
      </p:grpSp>
      <p:grpSp>
        <p:nvGrpSpPr>
          <p:cNvPr id="188" name="Google Shape;188;p20"/>
          <p:cNvGrpSpPr/>
          <p:nvPr/>
        </p:nvGrpSpPr>
        <p:grpSpPr>
          <a:xfrm>
            <a:off x="4572010" y="4605573"/>
            <a:ext cx="4499371" cy="461745"/>
            <a:chOff x="4249825" y="4641374"/>
            <a:chExt cx="4861557" cy="461745"/>
          </a:xfrm>
        </p:grpSpPr>
        <p:grpSp>
          <p:nvGrpSpPr>
            <p:cNvPr id="189" name="Google Shape;189;p20"/>
            <p:cNvGrpSpPr/>
            <p:nvPr/>
          </p:nvGrpSpPr>
          <p:grpSpPr>
            <a:xfrm>
              <a:off x="4249825" y="4641374"/>
              <a:ext cx="4861557" cy="461745"/>
              <a:chOff x="0" y="-9525"/>
              <a:chExt cx="3043800" cy="1433545"/>
            </a:xfrm>
          </p:grpSpPr>
          <p:sp>
            <p:nvSpPr>
              <p:cNvPr id="190" name="Google Shape;190;p20"/>
              <p:cNvSpPr/>
              <p:nvPr/>
            </p:nvSpPr>
            <p:spPr>
              <a:xfrm>
                <a:off x="0" y="0"/>
                <a:ext cx="3043733" cy="1424020"/>
              </a:xfrm>
              <a:custGeom>
                <a:rect b="b" l="l" r="r" t="t"/>
                <a:pathLst>
                  <a:path extrusionOk="0" h="1424020" w="3043733">
                    <a:moveTo>
                      <a:pt x="0" y="0"/>
                    </a:moveTo>
                    <a:lnTo>
                      <a:pt x="3043733" y="0"/>
                    </a:lnTo>
                    <a:lnTo>
                      <a:pt x="3043733" y="1424020"/>
                    </a:lnTo>
                    <a:lnTo>
                      <a:pt x="0" y="1424020"/>
                    </a:lnTo>
                    <a:close/>
                  </a:path>
                </a:pathLst>
              </a:custGeom>
              <a:solidFill>
                <a:srgbClr val="FFFFFF"/>
              </a:solidFill>
              <a:ln>
                <a:noFill/>
              </a:ln>
            </p:spPr>
          </p:sp>
          <p:sp>
            <p:nvSpPr>
              <p:cNvPr id="191" name="Google Shape;191;p20"/>
              <p:cNvSpPr txBox="1"/>
              <p:nvPr/>
            </p:nvSpPr>
            <p:spPr>
              <a:xfrm>
                <a:off x="0" y="-9525"/>
                <a:ext cx="3043800" cy="1433400"/>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92" name="Google Shape;192;p20"/>
            <p:cNvSpPr txBox="1"/>
            <p:nvPr/>
          </p:nvSpPr>
          <p:spPr>
            <a:xfrm>
              <a:off x="4249825" y="4641375"/>
              <a:ext cx="4861500" cy="4617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 sz="3000">
                  <a:solidFill>
                    <a:srgbClr val="38B6FF"/>
                  </a:solidFill>
                  <a:latin typeface="Palanquin Dark"/>
                  <a:ea typeface="Palanquin Dark"/>
                  <a:cs typeface="Palanquin Dark"/>
                  <a:sym typeface="Palanquin Dark"/>
                </a:rPr>
                <a:t>PCA Analysis - Black</a:t>
              </a:r>
              <a:endParaRPr sz="3000"/>
            </a:p>
          </p:txBody>
        </p:sp>
      </p:grpSp>
      <p:pic>
        <p:nvPicPr>
          <p:cNvPr id="193" name="Google Shape;193;p20"/>
          <p:cNvPicPr preferRelativeResize="0"/>
          <p:nvPr/>
        </p:nvPicPr>
        <p:blipFill rotWithShape="1">
          <a:blip r:embed="rId4">
            <a:alphaModFix/>
          </a:blip>
          <a:srcRect b="1922" l="1085" r="2815" t="0"/>
          <a:stretch/>
        </p:blipFill>
        <p:spPr>
          <a:xfrm>
            <a:off x="4770875" y="152400"/>
            <a:ext cx="4225350" cy="4301600"/>
          </a:xfrm>
          <a:prstGeom prst="rect">
            <a:avLst/>
          </a:prstGeom>
          <a:noFill/>
          <a:ln>
            <a:noFill/>
          </a:ln>
        </p:spPr>
      </p:pic>
      <p:sp>
        <p:nvSpPr>
          <p:cNvPr id="194" name="Google Shape;194;p20"/>
          <p:cNvSpPr txBox="1"/>
          <p:nvPr/>
        </p:nvSpPr>
        <p:spPr>
          <a:xfrm>
            <a:off x="5143400" y="2848800"/>
            <a:ext cx="21036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Palanquin Dark"/>
                <a:ea typeface="Palanquin Dark"/>
                <a:cs typeface="Palanquin Dark"/>
                <a:sym typeface="Palanquin Dark"/>
              </a:rPr>
              <a:t>Spread out</a:t>
            </a:r>
            <a:r>
              <a:rPr lang="en">
                <a:solidFill>
                  <a:schemeClr val="dk2"/>
                </a:solidFill>
                <a:latin typeface="Palanquin Dark"/>
                <a:ea typeface="Palanquin Dark"/>
                <a:cs typeface="Palanquin Dark"/>
                <a:sym typeface="Palanquin Dark"/>
              </a:rPr>
              <a:t> Explanation, Clustered Instruction</a:t>
            </a:r>
            <a:endParaRPr>
              <a:solidFill>
                <a:schemeClr val="dk2"/>
              </a:solidFill>
              <a:latin typeface="Palanquin Dark"/>
              <a:ea typeface="Palanquin Dark"/>
              <a:cs typeface="Palanquin Dark"/>
              <a:sym typeface="Palanquin Dar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8B6FF"/>
        </a:solidFill>
      </p:bgPr>
    </p:bg>
    <p:spTree>
      <p:nvGrpSpPr>
        <p:cNvPr id="198" name="Shape 198"/>
        <p:cNvGrpSpPr/>
        <p:nvPr/>
      </p:nvGrpSpPr>
      <p:grpSpPr>
        <a:xfrm>
          <a:off x="0" y="0"/>
          <a:ext cx="0" cy="0"/>
          <a:chOff x="0" y="0"/>
          <a:chExt cx="0" cy="0"/>
        </a:xfrm>
      </p:grpSpPr>
      <p:pic>
        <p:nvPicPr>
          <p:cNvPr id="199" name="Google Shape;199;p21"/>
          <p:cNvPicPr preferRelativeResize="0"/>
          <p:nvPr/>
        </p:nvPicPr>
        <p:blipFill rotWithShape="1">
          <a:blip r:embed="rId3">
            <a:alphaModFix/>
          </a:blip>
          <a:srcRect b="6240" l="8607" r="7829" t="8624"/>
          <a:stretch/>
        </p:blipFill>
        <p:spPr>
          <a:xfrm>
            <a:off x="4637175" y="134575"/>
            <a:ext cx="4284863" cy="4370575"/>
          </a:xfrm>
          <a:prstGeom prst="rect">
            <a:avLst/>
          </a:prstGeom>
          <a:noFill/>
          <a:ln>
            <a:noFill/>
          </a:ln>
        </p:spPr>
      </p:pic>
      <p:grpSp>
        <p:nvGrpSpPr>
          <p:cNvPr id="200" name="Google Shape;200;p21"/>
          <p:cNvGrpSpPr/>
          <p:nvPr/>
        </p:nvGrpSpPr>
        <p:grpSpPr>
          <a:xfrm>
            <a:off x="4637364" y="4605523"/>
            <a:ext cx="4284977" cy="461745"/>
            <a:chOff x="4249825" y="4641374"/>
            <a:chExt cx="4861557" cy="461745"/>
          </a:xfrm>
        </p:grpSpPr>
        <p:grpSp>
          <p:nvGrpSpPr>
            <p:cNvPr id="201" name="Google Shape;201;p21"/>
            <p:cNvGrpSpPr/>
            <p:nvPr/>
          </p:nvGrpSpPr>
          <p:grpSpPr>
            <a:xfrm>
              <a:off x="4249825" y="4641374"/>
              <a:ext cx="4861557" cy="461745"/>
              <a:chOff x="0" y="-9525"/>
              <a:chExt cx="3043800" cy="1433545"/>
            </a:xfrm>
          </p:grpSpPr>
          <p:sp>
            <p:nvSpPr>
              <p:cNvPr id="202" name="Google Shape;202;p21"/>
              <p:cNvSpPr/>
              <p:nvPr/>
            </p:nvSpPr>
            <p:spPr>
              <a:xfrm>
                <a:off x="0" y="0"/>
                <a:ext cx="3043733" cy="1424020"/>
              </a:xfrm>
              <a:custGeom>
                <a:rect b="b" l="l" r="r" t="t"/>
                <a:pathLst>
                  <a:path extrusionOk="0" h="1424020" w="3043733">
                    <a:moveTo>
                      <a:pt x="0" y="0"/>
                    </a:moveTo>
                    <a:lnTo>
                      <a:pt x="3043733" y="0"/>
                    </a:lnTo>
                    <a:lnTo>
                      <a:pt x="3043733" y="1424020"/>
                    </a:lnTo>
                    <a:lnTo>
                      <a:pt x="0" y="1424020"/>
                    </a:lnTo>
                    <a:close/>
                  </a:path>
                </a:pathLst>
              </a:custGeom>
              <a:solidFill>
                <a:srgbClr val="FFFFFF"/>
              </a:solidFill>
              <a:ln>
                <a:noFill/>
              </a:ln>
            </p:spPr>
          </p:sp>
          <p:sp>
            <p:nvSpPr>
              <p:cNvPr id="203" name="Google Shape;203;p21"/>
              <p:cNvSpPr txBox="1"/>
              <p:nvPr/>
            </p:nvSpPr>
            <p:spPr>
              <a:xfrm>
                <a:off x="0" y="-9525"/>
                <a:ext cx="3043800" cy="1433400"/>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4" name="Google Shape;204;p21"/>
            <p:cNvSpPr txBox="1"/>
            <p:nvPr/>
          </p:nvSpPr>
          <p:spPr>
            <a:xfrm>
              <a:off x="4249825" y="4641375"/>
              <a:ext cx="4861500" cy="4617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 sz="3000">
                  <a:solidFill>
                    <a:srgbClr val="38B6FF"/>
                  </a:solidFill>
                  <a:latin typeface="Palanquin Dark"/>
                  <a:ea typeface="Palanquin Dark"/>
                  <a:cs typeface="Palanquin Dark"/>
                  <a:sym typeface="Palanquin Dark"/>
                </a:rPr>
                <a:t>PCA Analysis - Hispanic</a:t>
              </a:r>
              <a:endParaRPr sz="3000"/>
            </a:p>
          </p:txBody>
        </p:sp>
      </p:grpSp>
      <p:pic>
        <p:nvPicPr>
          <p:cNvPr id="205" name="Google Shape;205;p21"/>
          <p:cNvPicPr preferRelativeResize="0"/>
          <p:nvPr/>
        </p:nvPicPr>
        <p:blipFill>
          <a:blip r:embed="rId4">
            <a:alphaModFix/>
          </a:blip>
          <a:stretch>
            <a:fillRect/>
          </a:stretch>
        </p:blipFill>
        <p:spPr>
          <a:xfrm>
            <a:off x="72533" y="134576"/>
            <a:ext cx="4499464" cy="4370575"/>
          </a:xfrm>
          <a:prstGeom prst="rect">
            <a:avLst/>
          </a:prstGeom>
          <a:noFill/>
          <a:ln>
            <a:noFill/>
          </a:ln>
        </p:spPr>
      </p:pic>
      <p:grpSp>
        <p:nvGrpSpPr>
          <p:cNvPr id="206" name="Google Shape;206;p21"/>
          <p:cNvGrpSpPr/>
          <p:nvPr/>
        </p:nvGrpSpPr>
        <p:grpSpPr>
          <a:xfrm>
            <a:off x="72435" y="4605573"/>
            <a:ext cx="4499371" cy="461745"/>
            <a:chOff x="4249825" y="4641374"/>
            <a:chExt cx="4861557" cy="461745"/>
          </a:xfrm>
        </p:grpSpPr>
        <p:grpSp>
          <p:nvGrpSpPr>
            <p:cNvPr id="207" name="Google Shape;207;p21"/>
            <p:cNvGrpSpPr/>
            <p:nvPr/>
          </p:nvGrpSpPr>
          <p:grpSpPr>
            <a:xfrm>
              <a:off x="4249825" y="4641374"/>
              <a:ext cx="4861557" cy="461745"/>
              <a:chOff x="0" y="-9525"/>
              <a:chExt cx="3043800" cy="1433545"/>
            </a:xfrm>
          </p:grpSpPr>
          <p:sp>
            <p:nvSpPr>
              <p:cNvPr id="208" name="Google Shape;208;p21"/>
              <p:cNvSpPr/>
              <p:nvPr/>
            </p:nvSpPr>
            <p:spPr>
              <a:xfrm>
                <a:off x="0" y="0"/>
                <a:ext cx="3043733" cy="1424020"/>
              </a:xfrm>
              <a:custGeom>
                <a:rect b="b" l="l" r="r" t="t"/>
                <a:pathLst>
                  <a:path extrusionOk="0" h="1424020" w="3043733">
                    <a:moveTo>
                      <a:pt x="0" y="0"/>
                    </a:moveTo>
                    <a:lnTo>
                      <a:pt x="3043733" y="0"/>
                    </a:lnTo>
                    <a:lnTo>
                      <a:pt x="3043733" y="1424020"/>
                    </a:lnTo>
                    <a:lnTo>
                      <a:pt x="0" y="1424020"/>
                    </a:lnTo>
                    <a:close/>
                  </a:path>
                </a:pathLst>
              </a:custGeom>
              <a:solidFill>
                <a:srgbClr val="FFFFFF"/>
              </a:solidFill>
              <a:ln>
                <a:noFill/>
              </a:ln>
            </p:spPr>
          </p:sp>
          <p:sp>
            <p:nvSpPr>
              <p:cNvPr id="209" name="Google Shape;209;p21"/>
              <p:cNvSpPr txBox="1"/>
              <p:nvPr/>
            </p:nvSpPr>
            <p:spPr>
              <a:xfrm>
                <a:off x="0" y="-9525"/>
                <a:ext cx="3043800" cy="1433400"/>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0" name="Google Shape;210;p21"/>
            <p:cNvSpPr txBox="1"/>
            <p:nvPr/>
          </p:nvSpPr>
          <p:spPr>
            <a:xfrm>
              <a:off x="4249825" y="4641375"/>
              <a:ext cx="4861500" cy="4617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 sz="3000">
                  <a:solidFill>
                    <a:srgbClr val="38B6FF"/>
                  </a:solidFill>
                  <a:latin typeface="Palanquin Dark"/>
                  <a:ea typeface="Palanquin Dark"/>
                  <a:cs typeface="Palanquin Dark"/>
                  <a:sym typeface="Palanquin Dark"/>
                </a:rPr>
                <a:t>PCA Analysis - White</a:t>
              </a:r>
              <a:endParaRPr sz="3000"/>
            </a:p>
          </p:txBody>
        </p:sp>
      </p:grpSp>
      <p:sp>
        <p:nvSpPr>
          <p:cNvPr id="211" name="Google Shape;211;p21"/>
          <p:cNvSpPr/>
          <p:nvPr/>
        </p:nvSpPr>
        <p:spPr>
          <a:xfrm>
            <a:off x="6394425" y="2242050"/>
            <a:ext cx="631500" cy="32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8B6FF"/>
        </a:solidFill>
      </p:bgPr>
    </p:bg>
    <p:spTree>
      <p:nvGrpSpPr>
        <p:cNvPr id="215" name="Shape 215"/>
        <p:cNvGrpSpPr/>
        <p:nvPr/>
      </p:nvGrpSpPr>
      <p:grpSpPr>
        <a:xfrm>
          <a:off x="0" y="0"/>
          <a:ext cx="0" cy="0"/>
          <a:chOff x="0" y="0"/>
          <a:chExt cx="0" cy="0"/>
        </a:xfrm>
      </p:grpSpPr>
      <p:grpSp>
        <p:nvGrpSpPr>
          <p:cNvPr id="216" name="Google Shape;216;p22"/>
          <p:cNvGrpSpPr/>
          <p:nvPr/>
        </p:nvGrpSpPr>
        <p:grpSpPr>
          <a:xfrm>
            <a:off x="4623362" y="4576423"/>
            <a:ext cx="4451242" cy="461745"/>
            <a:chOff x="4249825" y="4641374"/>
            <a:chExt cx="4861557" cy="461745"/>
          </a:xfrm>
        </p:grpSpPr>
        <p:grpSp>
          <p:nvGrpSpPr>
            <p:cNvPr id="217" name="Google Shape;217;p22"/>
            <p:cNvGrpSpPr/>
            <p:nvPr/>
          </p:nvGrpSpPr>
          <p:grpSpPr>
            <a:xfrm>
              <a:off x="4249825" y="4641374"/>
              <a:ext cx="4861557" cy="461745"/>
              <a:chOff x="0" y="-9525"/>
              <a:chExt cx="3043800" cy="1433545"/>
            </a:xfrm>
          </p:grpSpPr>
          <p:sp>
            <p:nvSpPr>
              <p:cNvPr id="218" name="Google Shape;218;p22"/>
              <p:cNvSpPr/>
              <p:nvPr/>
            </p:nvSpPr>
            <p:spPr>
              <a:xfrm>
                <a:off x="0" y="0"/>
                <a:ext cx="3043733" cy="1424020"/>
              </a:xfrm>
              <a:custGeom>
                <a:rect b="b" l="l" r="r" t="t"/>
                <a:pathLst>
                  <a:path extrusionOk="0" h="1424020" w="3043733">
                    <a:moveTo>
                      <a:pt x="0" y="0"/>
                    </a:moveTo>
                    <a:lnTo>
                      <a:pt x="3043733" y="0"/>
                    </a:lnTo>
                    <a:lnTo>
                      <a:pt x="3043733" y="1424020"/>
                    </a:lnTo>
                    <a:lnTo>
                      <a:pt x="0" y="1424020"/>
                    </a:lnTo>
                    <a:close/>
                  </a:path>
                </a:pathLst>
              </a:custGeom>
              <a:solidFill>
                <a:srgbClr val="FFFFFF"/>
              </a:solidFill>
              <a:ln>
                <a:noFill/>
              </a:ln>
            </p:spPr>
          </p:sp>
          <p:sp>
            <p:nvSpPr>
              <p:cNvPr id="219" name="Google Shape;219;p22"/>
              <p:cNvSpPr txBox="1"/>
              <p:nvPr/>
            </p:nvSpPr>
            <p:spPr>
              <a:xfrm>
                <a:off x="0" y="-9525"/>
                <a:ext cx="3043800" cy="1433400"/>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20" name="Google Shape;220;p22"/>
            <p:cNvSpPr txBox="1"/>
            <p:nvPr/>
          </p:nvSpPr>
          <p:spPr>
            <a:xfrm>
              <a:off x="4249825" y="4641375"/>
              <a:ext cx="4861500" cy="4617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 sz="3000">
                  <a:solidFill>
                    <a:srgbClr val="38B6FF"/>
                  </a:solidFill>
                  <a:latin typeface="Palanquin Dark"/>
                  <a:ea typeface="Palanquin Dark"/>
                  <a:cs typeface="Palanquin Dark"/>
                  <a:sym typeface="Palanquin Dark"/>
                </a:rPr>
                <a:t>PCA Analysis - Asian</a:t>
              </a:r>
              <a:endParaRPr sz="3000"/>
            </a:p>
          </p:txBody>
        </p:sp>
      </p:grpSp>
      <p:pic>
        <p:nvPicPr>
          <p:cNvPr id="221" name="Google Shape;221;p22"/>
          <p:cNvPicPr preferRelativeResize="0"/>
          <p:nvPr/>
        </p:nvPicPr>
        <p:blipFill>
          <a:blip r:embed="rId3">
            <a:alphaModFix/>
          </a:blip>
          <a:stretch>
            <a:fillRect/>
          </a:stretch>
        </p:blipFill>
        <p:spPr>
          <a:xfrm>
            <a:off x="4623325" y="105325"/>
            <a:ext cx="4451201" cy="4370565"/>
          </a:xfrm>
          <a:prstGeom prst="rect">
            <a:avLst/>
          </a:prstGeom>
          <a:noFill/>
          <a:ln>
            <a:noFill/>
          </a:ln>
        </p:spPr>
      </p:pic>
      <p:pic>
        <p:nvPicPr>
          <p:cNvPr id="222" name="Google Shape;222;p22"/>
          <p:cNvPicPr preferRelativeResize="0"/>
          <p:nvPr/>
        </p:nvPicPr>
        <p:blipFill>
          <a:blip r:embed="rId4">
            <a:alphaModFix/>
          </a:blip>
          <a:stretch>
            <a:fillRect/>
          </a:stretch>
        </p:blipFill>
        <p:spPr>
          <a:xfrm>
            <a:off x="72533" y="134576"/>
            <a:ext cx="4499464" cy="4370575"/>
          </a:xfrm>
          <a:prstGeom prst="rect">
            <a:avLst/>
          </a:prstGeom>
          <a:noFill/>
          <a:ln>
            <a:noFill/>
          </a:ln>
        </p:spPr>
      </p:pic>
      <p:grpSp>
        <p:nvGrpSpPr>
          <p:cNvPr id="223" name="Google Shape;223;p22"/>
          <p:cNvGrpSpPr/>
          <p:nvPr/>
        </p:nvGrpSpPr>
        <p:grpSpPr>
          <a:xfrm>
            <a:off x="72435" y="4605573"/>
            <a:ext cx="4499371" cy="461745"/>
            <a:chOff x="4249825" y="4641374"/>
            <a:chExt cx="4861557" cy="461745"/>
          </a:xfrm>
        </p:grpSpPr>
        <p:grpSp>
          <p:nvGrpSpPr>
            <p:cNvPr id="224" name="Google Shape;224;p22"/>
            <p:cNvGrpSpPr/>
            <p:nvPr/>
          </p:nvGrpSpPr>
          <p:grpSpPr>
            <a:xfrm>
              <a:off x="4249825" y="4641374"/>
              <a:ext cx="4861557" cy="461745"/>
              <a:chOff x="0" y="-9525"/>
              <a:chExt cx="3043800" cy="1433545"/>
            </a:xfrm>
          </p:grpSpPr>
          <p:sp>
            <p:nvSpPr>
              <p:cNvPr id="225" name="Google Shape;225;p22"/>
              <p:cNvSpPr/>
              <p:nvPr/>
            </p:nvSpPr>
            <p:spPr>
              <a:xfrm>
                <a:off x="0" y="0"/>
                <a:ext cx="3043733" cy="1424020"/>
              </a:xfrm>
              <a:custGeom>
                <a:rect b="b" l="l" r="r" t="t"/>
                <a:pathLst>
                  <a:path extrusionOk="0" h="1424020" w="3043733">
                    <a:moveTo>
                      <a:pt x="0" y="0"/>
                    </a:moveTo>
                    <a:lnTo>
                      <a:pt x="3043733" y="0"/>
                    </a:lnTo>
                    <a:lnTo>
                      <a:pt x="3043733" y="1424020"/>
                    </a:lnTo>
                    <a:lnTo>
                      <a:pt x="0" y="1424020"/>
                    </a:lnTo>
                    <a:close/>
                  </a:path>
                </a:pathLst>
              </a:custGeom>
              <a:solidFill>
                <a:srgbClr val="FFFFFF"/>
              </a:solidFill>
              <a:ln>
                <a:noFill/>
              </a:ln>
            </p:spPr>
          </p:sp>
          <p:sp>
            <p:nvSpPr>
              <p:cNvPr id="226" name="Google Shape;226;p22"/>
              <p:cNvSpPr txBox="1"/>
              <p:nvPr/>
            </p:nvSpPr>
            <p:spPr>
              <a:xfrm>
                <a:off x="0" y="-9525"/>
                <a:ext cx="3043800" cy="1433400"/>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27" name="Google Shape;227;p22"/>
            <p:cNvSpPr txBox="1"/>
            <p:nvPr/>
          </p:nvSpPr>
          <p:spPr>
            <a:xfrm>
              <a:off x="4249825" y="4641375"/>
              <a:ext cx="4861500" cy="4617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 sz="3000">
                  <a:solidFill>
                    <a:srgbClr val="38B6FF"/>
                  </a:solidFill>
                  <a:latin typeface="Palanquin Dark"/>
                  <a:ea typeface="Palanquin Dark"/>
                  <a:cs typeface="Palanquin Dark"/>
                  <a:sym typeface="Palanquin Dark"/>
                </a:rPr>
                <a:t>PCA Analysis - White</a:t>
              </a:r>
              <a:endParaRPr sz="3000"/>
            </a:p>
          </p:txBody>
        </p:sp>
      </p:grpSp>
      <p:sp>
        <p:nvSpPr>
          <p:cNvPr id="228" name="Google Shape;228;p22"/>
          <p:cNvSpPr/>
          <p:nvPr/>
        </p:nvSpPr>
        <p:spPr>
          <a:xfrm>
            <a:off x="7654200" y="269475"/>
            <a:ext cx="631500" cy="32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
        <p:nvSpPr>
          <p:cNvPr id="229" name="Google Shape;229;p22"/>
          <p:cNvSpPr/>
          <p:nvPr/>
        </p:nvSpPr>
        <p:spPr>
          <a:xfrm>
            <a:off x="2683050" y="1850625"/>
            <a:ext cx="631500" cy="32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3"/>
          <p:cNvPicPr preferRelativeResize="0"/>
          <p:nvPr/>
        </p:nvPicPr>
        <p:blipFill rotWithShape="1">
          <a:blip r:embed="rId3">
            <a:alphaModFix/>
          </a:blip>
          <a:srcRect b="0" l="1068" r="0" t="0"/>
          <a:stretch/>
        </p:blipFill>
        <p:spPr>
          <a:xfrm>
            <a:off x="224650" y="152400"/>
            <a:ext cx="6329076" cy="4451849"/>
          </a:xfrm>
          <a:prstGeom prst="rect">
            <a:avLst/>
          </a:prstGeom>
          <a:noFill/>
          <a:ln>
            <a:noFill/>
          </a:ln>
        </p:spPr>
      </p:pic>
      <p:cxnSp>
        <p:nvCxnSpPr>
          <p:cNvPr id="235" name="Google Shape;235;p23"/>
          <p:cNvCxnSpPr/>
          <p:nvPr/>
        </p:nvCxnSpPr>
        <p:spPr>
          <a:xfrm rot="10800000">
            <a:off x="6750450" y="1239150"/>
            <a:ext cx="0" cy="2665200"/>
          </a:xfrm>
          <a:prstGeom prst="straightConnector1">
            <a:avLst/>
          </a:prstGeom>
          <a:noFill/>
          <a:ln cap="flat" cmpd="sng" w="38100">
            <a:solidFill>
              <a:schemeClr val="dk1"/>
            </a:solidFill>
            <a:prstDash val="solid"/>
            <a:round/>
            <a:headEnd len="med" w="med" type="triangle"/>
            <a:tailEnd len="med" w="med" type="triangle"/>
          </a:ln>
        </p:spPr>
      </p:cxnSp>
      <p:sp>
        <p:nvSpPr>
          <p:cNvPr id="236" name="Google Shape;236;p23"/>
          <p:cNvSpPr txBox="1"/>
          <p:nvPr/>
        </p:nvSpPr>
        <p:spPr>
          <a:xfrm>
            <a:off x="6902100" y="1909950"/>
            <a:ext cx="11937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alanquin Dark"/>
                <a:ea typeface="Palanquin Dark"/>
                <a:cs typeface="Palanquin Dark"/>
                <a:sym typeface="Palanquin Dark"/>
              </a:rPr>
              <a:t>Z-Score</a:t>
            </a:r>
            <a:endParaRPr sz="1800">
              <a:solidFill>
                <a:schemeClr val="dk1"/>
              </a:solidFill>
              <a:latin typeface="Palanquin Dark"/>
              <a:ea typeface="Palanquin Dark"/>
              <a:cs typeface="Palanquin Dark"/>
              <a:sym typeface="Palanquin Dark"/>
            </a:endParaRPr>
          </a:p>
          <a:p>
            <a:pPr indent="0" lvl="0" marL="0" rtl="0" algn="l">
              <a:spcBef>
                <a:spcPts val="0"/>
              </a:spcBef>
              <a:spcAft>
                <a:spcPts val="0"/>
              </a:spcAft>
              <a:buNone/>
            </a:pPr>
            <a:r>
              <a:rPr lang="en">
                <a:solidFill>
                  <a:schemeClr val="dk1"/>
                </a:solidFill>
                <a:latin typeface="Palanquin Dark"/>
                <a:ea typeface="Palanquin Dark"/>
                <a:cs typeface="Palanquin Dark"/>
                <a:sym typeface="Palanquin Dark"/>
              </a:rPr>
              <a:t>(larger magnitude, stronger association)</a:t>
            </a:r>
            <a:endParaRPr>
              <a:solidFill>
                <a:schemeClr val="dk1"/>
              </a:solidFill>
              <a:latin typeface="Palanquin Dark"/>
              <a:ea typeface="Palanquin Dark"/>
              <a:cs typeface="Palanquin Dark"/>
              <a:sym typeface="Palanquin Dark"/>
            </a:endParaRPr>
          </a:p>
        </p:txBody>
      </p:sp>
      <p:cxnSp>
        <p:nvCxnSpPr>
          <p:cNvPr id="237" name="Google Shape;237;p23"/>
          <p:cNvCxnSpPr/>
          <p:nvPr/>
        </p:nvCxnSpPr>
        <p:spPr>
          <a:xfrm>
            <a:off x="2087700" y="4790500"/>
            <a:ext cx="3726300" cy="0"/>
          </a:xfrm>
          <a:prstGeom prst="straightConnector1">
            <a:avLst/>
          </a:prstGeom>
          <a:noFill/>
          <a:ln cap="flat" cmpd="sng" w="38100">
            <a:solidFill>
              <a:schemeClr val="dk1"/>
            </a:solidFill>
            <a:prstDash val="solid"/>
            <a:round/>
            <a:headEnd len="med" w="med" type="none"/>
            <a:tailEnd len="med" w="med" type="triangle"/>
          </a:ln>
        </p:spPr>
      </p:cxnSp>
      <p:sp>
        <p:nvSpPr>
          <p:cNvPr id="238" name="Google Shape;238;p23"/>
          <p:cNvSpPr txBox="1"/>
          <p:nvPr/>
        </p:nvSpPr>
        <p:spPr>
          <a:xfrm>
            <a:off x="591700" y="4604250"/>
            <a:ext cx="136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alanquin Dark"/>
                <a:ea typeface="Palanquin Dark"/>
                <a:cs typeface="Palanquin Dark"/>
                <a:sym typeface="Palanquin Dark"/>
              </a:rPr>
              <a:t>Frequency</a:t>
            </a:r>
            <a:endParaRPr>
              <a:solidFill>
                <a:schemeClr val="dk1"/>
              </a:solidFill>
              <a:latin typeface="Palanquin Dark"/>
              <a:ea typeface="Palanquin Dark"/>
              <a:cs typeface="Palanquin Dark"/>
              <a:sym typeface="Palanquin Dark"/>
            </a:endParaRPr>
          </a:p>
        </p:txBody>
      </p:sp>
      <p:sp>
        <p:nvSpPr>
          <p:cNvPr id="239" name="Google Shape;239;p23"/>
          <p:cNvSpPr/>
          <p:nvPr/>
        </p:nvSpPr>
        <p:spPr>
          <a:xfrm>
            <a:off x="6750450" y="152400"/>
            <a:ext cx="2229534" cy="740490"/>
          </a:xfrm>
          <a:custGeom>
            <a:rect b="b" l="l" r="r" t="t"/>
            <a:pathLst>
              <a:path extrusionOk="0" h="1424020" w="3043733">
                <a:moveTo>
                  <a:pt x="0" y="0"/>
                </a:moveTo>
                <a:lnTo>
                  <a:pt x="3043733" y="0"/>
                </a:lnTo>
                <a:lnTo>
                  <a:pt x="3043733" y="1424020"/>
                </a:lnTo>
                <a:lnTo>
                  <a:pt x="0" y="1424020"/>
                </a:lnTo>
                <a:close/>
              </a:path>
            </a:pathLst>
          </a:custGeom>
          <a:solidFill>
            <a:srgbClr val="FFFFFF"/>
          </a:solidFill>
          <a:ln>
            <a:noFill/>
          </a:ln>
        </p:spPr>
      </p:sp>
      <p:sp>
        <p:nvSpPr>
          <p:cNvPr id="240" name="Google Shape;240;p23"/>
          <p:cNvSpPr txBox="1"/>
          <p:nvPr/>
        </p:nvSpPr>
        <p:spPr>
          <a:xfrm>
            <a:off x="6749050" y="338000"/>
            <a:ext cx="2232300" cy="3693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 sz="2400">
                <a:solidFill>
                  <a:srgbClr val="38B6FF"/>
                </a:solidFill>
                <a:latin typeface="Palanquin Dark"/>
                <a:ea typeface="Palanquin Dark"/>
                <a:cs typeface="Palanquin Dark"/>
                <a:sym typeface="Palanquin Dark"/>
              </a:rPr>
              <a:t>Fightin Words</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4"/>
          <p:cNvPicPr preferRelativeResize="0"/>
          <p:nvPr/>
        </p:nvPicPr>
        <p:blipFill rotWithShape="1">
          <a:blip r:embed="rId3">
            <a:alphaModFix/>
          </a:blip>
          <a:srcRect b="0" l="901" r="0" t="0"/>
          <a:stretch/>
        </p:blipFill>
        <p:spPr>
          <a:xfrm>
            <a:off x="206800" y="152400"/>
            <a:ext cx="5990349" cy="4221801"/>
          </a:xfrm>
          <a:prstGeom prst="rect">
            <a:avLst/>
          </a:prstGeom>
          <a:noFill/>
          <a:ln>
            <a:noFill/>
          </a:ln>
        </p:spPr>
      </p:pic>
      <p:grpSp>
        <p:nvGrpSpPr>
          <p:cNvPr id="246" name="Google Shape;246;p24"/>
          <p:cNvGrpSpPr/>
          <p:nvPr/>
        </p:nvGrpSpPr>
        <p:grpSpPr>
          <a:xfrm>
            <a:off x="4644635" y="4681748"/>
            <a:ext cx="4499371" cy="461745"/>
            <a:chOff x="4249825" y="4641374"/>
            <a:chExt cx="4861557" cy="461745"/>
          </a:xfrm>
        </p:grpSpPr>
        <p:grpSp>
          <p:nvGrpSpPr>
            <p:cNvPr id="247" name="Google Shape;247;p24"/>
            <p:cNvGrpSpPr/>
            <p:nvPr/>
          </p:nvGrpSpPr>
          <p:grpSpPr>
            <a:xfrm>
              <a:off x="4249825" y="4641374"/>
              <a:ext cx="4861557" cy="461745"/>
              <a:chOff x="0" y="-9525"/>
              <a:chExt cx="3043800" cy="1433545"/>
            </a:xfrm>
          </p:grpSpPr>
          <p:sp>
            <p:nvSpPr>
              <p:cNvPr id="248" name="Google Shape;248;p24"/>
              <p:cNvSpPr/>
              <p:nvPr/>
            </p:nvSpPr>
            <p:spPr>
              <a:xfrm>
                <a:off x="0" y="0"/>
                <a:ext cx="3043733" cy="1424020"/>
              </a:xfrm>
              <a:custGeom>
                <a:rect b="b" l="l" r="r" t="t"/>
                <a:pathLst>
                  <a:path extrusionOk="0" h="1424020" w="3043733">
                    <a:moveTo>
                      <a:pt x="0" y="0"/>
                    </a:moveTo>
                    <a:lnTo>
                      <a:pt x="3043733" y="0"/>
                    </a:lnTo>
                    <a:lnTo>
                      <a:pt x="3043733" y="1424020"/>
                    </a:lnTo>
                    <a:lnTo>
                      <a:pt x="0" y="1424020"/>
                    </a:lnTo>
                    <a:close/>
                  </a:path>
                </a:pathLst>
              </a:custGeom>
              <a:solidFill>
                <a:srgbClr val="FFFFFF"/>
              </a:solidFill>
              <a:ln>
                <a:noFill/>
              </a:ln>
            </p:spPr>
          </p:sp>
          <p:sp>
            <p:nvSpPr>
              <p:cNvPr id="249" name="Google Shape;249;p24"/>
              <p:cNvSpPr txBox="1"/>
              <p:nvPr/>
            </p:nvSpPr>
            <p:spPr>
              <a:xfrm>
                <a:off x="0" y="-9525"/>
                <a:ext cx="3043800" cy="1433400"/>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50" name="Google Shape;250;p24"/>
            <p:cNvSpPr txBox="1"/>
            <p:nvPr/>
          </p:nvSpPr>
          <p:spPr>
            <a:xfrm>
              <a:off x="4249825" y="4641375"/>
              <a:ext cx="4861500" cy="4617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 sz="3000">
                  <a:solidFill>
                    <a:srgbClr val="38B6FF"/>
                  </a:solidFill>
                  <a:latin typeface="Palanquin Dark"/>
                  <a:ea typeface="Palanquin Dark"/>
                  <a:cs typeface="Palanquin Dark"/>
                  <a:sym typeface="Palanquin Dark"/>
                </a:rPr>
                <a:t>Log Odds - White/Black</a:t>
              </a:r>
              <a:endParaRPr sz="3000"/>
            </a:p>
          </p:txBody>
        </p:sp>
      </p:grpSp>
      <p:sp>
        <p:nvSpPr>
          <p:cNvPr id="251" name="Google Shape;251;p24"/>
          <p:cNvSpPr/>
          <p:nvPr/>
        </p:nvSpPr>
        <p:spPr>
          <a:xfrm>
            <a:off x="4013175" y="2481725"/>
            <a:ext cx="631500" cy="32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
        <p:nvSpPr>
          <p:cNvPr id="252" name="Google Shape;252;p24"/>
          <p:cNvSpPr/>
          <p:nvPr/>
        </p:nvSpPr>
        <p:spPr>
          <a:xfrm>
            <a:off x="1865725" y="3721650"/>
            <a:ext cx="631500" cy="32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
        <p:nvSpPr>
          <p:cNvPr id="253" name="Google Shape;253;p24"/>
          <p:cNvSpPr/>
          <p:nvPr/>
        </p:nvSpPr>
        <p:spPr>
          <a:xfrm>
            <a:off x="1715200" y="498675"/>
            <a:ext cx="631500" cy="32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5"/>
          <p:cNvSpPr/>
          <p:nvPr/>
        </p:nvSpPr>
        <p:spPr>
          <a:xfrm>
            <a:off x="4022100" y="4638950"/>
            <a:ext cx="5121900" cy="50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
        <p:nvSpPr>
          <p:cNvPr id="259" name="Google Shape;259;p25"/>
          <p:cNvSpPr txBox="1"/>
          <p:nvPr/>
        </p:nvSpPr>
        <p:spPr>
          <a:xfrm>
            <a:off x="3834225" y="4681800"/>
            <a:ext cx="5309700" cy="4617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 sz="3000">
                <a:solidFill>
                  <a:srgbClr val="38B6FF"/>
                </a:solidFill>
                <a:latin typeface="Palanquin Dark"/>
                <a:ea typeface="Palanquin Dark"/>
                <a:cs typeface="Palanquin Dark"/>
                <a:sym typeface="Palanquin Dark"/>
              </a:rPr>
              <a:t>Log Odds - White/Hispanic</a:t>
            </a:r>
            <a:endParaRPr sz="3000"/>
          </a:p>
        </p:txBody>
      </p:sp>
      <p:pic>
        <p:nvPicPr>
          <p:cNvPr id="260" name="Google Shape;260;p25"/>
          <p:cNvPicPr preferRelativeResize="0"/>
          <p:nvPr/>
        </p:nvPicPr>
        <p:blipFill>
          <a:blip r:embed="rId3">
            <a:alphaModFix/>
          </a:blip>
          <a:stretch>
            <a:fillRect/>
          </a:stretch>
        </p:blipFill>
        <p:spPr>
          <a:xfrm>
            <a:off x="152400" y="152400"/>
            <a:ext cx="6285754" cy="4334148"/>
          </a:xfrm>
          <a:prstGeom prst="rect">
            <a:avLst/>
          </a:prstGeom>
          <a:noFill/>
          <a:ln>
            <a:noFill/>
          </a:ln>
        </p:spPr>
      </p:pic>
      <p:sp>
        <p:nvSpPr>
          <p:cNvPr id="261" name="Google Shape;261;p25"/>
          <p:cNvSpPr/>
          <p:nvPr/>
        </p:nvSpPr>
        <p:spPr>
          <a:xfrm>
            <a:off x="4833275" y="3034425"/>
            <a:ext cx="631500" cy="32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
        <p:nvSpPr>
          <p:cNvPr id="262" name="Google Shape;262;p25"/>
          <p:cNvSpPr/>
          <p:nvPr/>
        </p:nvSpPr>
        <p:spPr>
          <a:xfrm>
            <a:off x="804925" y="2981775"/>
            <a:ext cx="631500" cy="32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
        <p:nvSpPr>
          <p:cNvPr id="263" name="Google Shape;263;p25"/>
          <p:cNvSpPr/>
          <p:nvPr/>
        </p:nvSpPr>
        <p:spPr>
          <a:xfrm>
            <a:off x="1501075" y="459925"/>
            <a:ext cx="631500" cy="32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7" name="Shape 267"/>
        <p:cNvGrpSpPr/>
        <p:nvPr/>
      </p:nvGrpSpPr>
      <p:grpSpPr>
        <a:xfrm>
          <a:off x="0" y="0"/>
          <a:ext cx="0" cy="0"/>
          <a:chOff x="0" y="0"/>
          <a:chExt cx="0" cy="0"/>
        </a:xfrm>
      </p:grpSpPr>
      <p:grpSp>
        <p:nvGrpSpPr>
          <p:cNvPr id="268" name="Google Shape;268;p26"/>
          <p:cNvGrpSpPr/>
          <p:nvPr/>
        </p:nvGrpSpPr>
        <p:grpSpPr>
          <a:xfrm>
            <a:off x="4644635" y="4681748"/>
            <a:ext cx="4499371" cy="461745"/>
            <a:chOff x="4249825" y="4641374"/>
            <a:chExt cx="4861557" cy="461745"/>
          </a:xfrm>
        </p:grpSpPr>
        <p:grpSp>
          <p:nvGrpSpPr>
            <p:cNvPr id="269" name="Google Shape;269;p26"/>
            <p:cNvGrpSpPr/>
            <p:nvPr/>
          </p:nvGrpSpPr>
          <p:grpSpPr>
            <a:xfrm>
              <a:off x="4249825" y="4641374"/>
              <a:ext cx="4861557" cy="461745"/>
              <a:chOff x="0" y="-9525"/>
              <a:chExt cx="3043800" cy="1433545"/>
            </a:xfrm>
          </p:grpSpPr>
          <p:sp>
            <p:nvSpPr>
              <p:cNvPr id="270" name="Google Shape;270;p26"/>
              <p:cNvSpPr/>
              <p:nvPr/>
            </p:nvSpPr>
            <p:spPr>
              <a:xfrm>
                <a:off x="0" y="0"/>
                <a:ext cx="3043733" cy="1424020"/>
              </a:xfrm>
              <a:custGeom>
                <a:rect b="b" l="l" r="r" t="t"/>
                <a:pathLst>
                  <a:path extrusionOk="0" h="1424020" w="3043733">
                    <a:moveTo>
                      <a:pt x="0" y="0"/>
                    </a:moveTo>
                    <a:lnTo>
                      <a:pt x="3043733" y="0"/>
                    </a:lnTo>
                    <a:lnTo>
                      <a:pt x="3043733" y="1424020"/>
                    </a:lnTo>
                    <a:lnTo>
                      <a:pt x="0" y="1424020"/>
                    </a:lnTo>
                    <a:close/>
                  </a:path>
                </a:pathLst>
              </a:custGeom>
              <a:solidFill>
                <a:srgbClr val="FFFFFF"/>
              </a:solidFill>
              <a:ln>
                <a:noFill/>
              </a:ln>
            </p:spPr>
          </p:sp>
          <p:sp>
            <p:nvSpPr>
              <p:cNvPr id="271" name="Google Shape;271;p26"/>
              <p:cNvSpPr txBox="1"/>
              <p:nvPr/>
            </p:nvSpPr>
            <p:spPr>
              <a:xfrm>
                <a:off x="0" y="-9525"/>
                <a:ext cx="3043800" cy="1433400"/>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72" name="Google Shape;272;p26"/>
            <p:cNvSpPr txBox="1"/>
            <p:nvPr/>
          </p:nvSpPr>
          <p:spPr>
            <a:xfrm>
              <a:off x="4249825" y="4641375"/>
              <a:ext cx="4861500" cy="4617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 sz="3000">
                  <a:solidFill>
                    <a:srgbClr val="38B6FF"/>
                  </a:solidFill>
                  <a:latin typeface="Palanquin Dark"/>
                  <a:ea typeface="Palanquin Dark"/>
                  <a:cs typeface="Palanquin Dark"/>
                  <a:sym typeface="Palanquin Dark"/>
                </a:rPr>
                <a:t>Log Odds - White/Asian</a:t>
              </a:r>
              <a:endParaRPr sz="3000"/>
            </a:p>
          </p:txBody>
        </p:sp>
      </p:grpSp>
      <p:pic>
        <p:nvPicPr>
          <p:cNvPr id="273" name="Google Shape;273;p26"/>
          <p:cNvPicPr preferRelativeResize="0"/>
          <p:nvPr/>
        </p:nvPicPr>
        <p:blipFill>
          <a:blip r:embed="rId3">
            <a:alphaModFix/>
          </a:blip>
          <a:stretch>
            <a:fillRect/>
          </a:stretch>
        </p:blipFill>
        <p:spPr>
          <a:xfrm>
            <a:off x="316900" y="179150"/>
            <a:ext cx="5795399" cy="4028789"/>
          </a:xfrm>
          <a:prstGeom prst="rect">
            <a:avLst/>
          </a:prstGeom>
          <a:noFill/>
          <a:ln>
            <a:noFill/>
          </a:ln>
        </p:spPr>
      </p:pic>
      <p:sp>
        <p:nvSpPr>
          <p:cNvPr id="274" name="Google Shape;274;p26"/>
          <p:cNvSpPr/>
          <p:nvPr/>
        </p:nvSpPr>
        <p:spPr>
          <a:xfrm>
            <a:off x="1919200" y="3596850"/>
            <a:ext cx="631500" cy="32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grpSp>
        <p:nvGrpSpPr>
          <p:cNvPr id="279" name="Google Shape;279;p27"/>
          <p:cNvGrpSpPr/>
          <p:nvPr/>
        </p:nvGrpSpPr>
        <p:grpSpPr>
          <a:xfrm>
            <a:off x="4644635" y="4681748"/>
            <a:ext cx="4499371" cy="461745"/>
            <a:chOff x="4249825" y="4641374"/>
            <a:chExt cx="4861557" cy="461745"/>
          </a:xfrm>
        </p:grpSpPr>
        <p:grpSp>
          <p:nvGrpSpPr>
            <p:cNvPr id="280" name="Google Shape;280;p27"/>
            <p:cNvGrpSpPr/>
            <p:nvPr/>
          </p:nvGrpSpPr>
          <p:grpSpPr>
            <a:xfrm>
              <a:off x="4249825" y="4641374"/>
              <a:ext cx="4861557" cy="461745"/>
              <a:chOff x="0" y="-9525"/>
              <a:chExt cx="3043800" cy="1433545"/>
            </a:xfrm>
          </p:grpSpPr>
          <p:sp>
            <p:nvSpPr>
              <p:cNvPr id="281" name="Google Shape;281;p27"/>
              <p:cNvSpPr/>
              <p:nvPr/>
            </p:nvSpPr>
            <p:spPr>
              <a:xfrm>
                <a:off x="0" y="0"/>
                <a:ext cx="3043733" cy="1424020"/>
              </a:xfrm>
              <a:custGeom>
                <a:rect b="b" l="l" r="r" t="t"/>
                <a:pathLst>
                  <a:path extrusionOk="0" h="1424020" w="3043733">
                    <a:moveTo>
                      <a:pt x="0" y="0"/>
                    </a:moveTo>
                    <a:lnTo>
                      <a:pt x="3043733" y="0"/>
                    </a:lnTo>
                    <a:lnTo>
                      <a:pt x="3043733" y="1424020"/>
                    </a:lnTo>
                    <a:lnTo>
                      <a:pt x="0" y="1424020"/>
                    </a:lnTo>
                    <a:close/>
                  </a:path>
                </a:pathLst>
              </a:custGeom>
              <a:solidFill>
                <a:srgbClr val="FFFFFF"/>
              </a:solidFill>
              <a:ln>
                <a:noFill/>
              </a:ln>
            </p:spPr>
          </p:sp>
          <p:sp>
            <p:nvSpPr>
              <p:cNvPr id="282" name="Google Shape;282;p27"/>
              <p:cNvSpPr txBox="1"/>
              <p:nvPr/>
            </p:nvSpPr>
            <p:spPr>
              <a:xfrm>
                <a:off x="0" y="-9525"/>
                <a:ext cx="3043800" cy="1433400"/>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83" name="Google Shape;283;p27"/>
            <p:cNvSpPr txBox="1"/>
            <p:nvPr/>
          </p:nvSpPr>
          <p:spPr>
            <a:xfrm>
              <a:off x="4249825" y="4641375"/>
              <a:ext cx="4861500" cy="4617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 sz="3000">
                  <a:solidFill>
                    <a:srgbClr val="38B6FF"/>
                  </a:solidFill>
                  <a:latin typeface="Palanquin Dark"/>
                  <a:ea typeface="Palanquin Dark"/>
                  <a:cs typeface="Palanquin Dark"/>
                  <a:sym typeface="Palanquin Dark"/>
                </a:rPr>
                <a:t>White M/F</a:t>
              </a:r>
              <a:endParaRPr sz="3000"/>
            </a:p>
          </p:txBody>
        </p:sp>
      </p:grpSp>
      <p:pic>
        <p:nvPicPr>
          <p:cNvPr id="284" name="Google Shape;284;p27"/>
          <p:cNvPicPr preferRelativeResize="0"/>
          <p:nvPr/>
        </p:nvPicPr>
        <p:blipFill>
          <a:blip r:embed="rId3">
            <a:alphaModFix/>
          </a:blip>
          <a:stretch>
            <a:fillRect/>
          </a:stretch>
        </p:blipFill>
        <p:spPr>
          <a:xfrm>
            <a:off x="183200" y="161325"/>
            <a:ext cx="6281374" cy="4343600"/>
          </a:xfrm>
          <a:prstGeom prst="rect">
            <a:avLst/>
          </a:prstGeom>
          <a:noFill/>
          <a:ln>
            <a:noFill/>
          </a:ln>
        </p:spPr>
      </p:pic>
      <p:sp>
        <p:nvSpPr>
          <p:cNvPr id="285" name="Google Shape;285;p27"/>
          <p:cNvSpPr/>
          <p:nvPr/>
        </p:nvSpPr>
        <p:spPr>
          <a:xfrm>
            <a:off x="4904600" y="2499575"/>
            <a:ext cx="631500" cy="32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
        <p:nvSpPr>
          <p:cNvPr id="286" name="Google Shape;286;p27"/>
          <p:cNvSpPr/>
          <p:nvPr/>
        </p:nvSpPr>
        <p:spPr>
          <a:xfrm>
            <a:off x="1580450" y="2741075"/>
            <a:ext cx="631500" cy="32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
        <p:nvSpPr>
          <p:cNvPr id="287" name="Google Shape;287;p27"/>
          <p:cNvSpPr/>
          <p:nvPr/>
        </p:nvSpPr>
        <p:spPr>
          <a:xfrm>
            <a:off x="2829300" y="1529625"/>
            <a:ext cx="631500" cy="32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grpSp>
        <p:nvGrpSpPr>
          <p:cNvPr id="292" name="Google Shape;292;p28"/>
          <p:cNvGrpSpPr/>
          <p:nvPr/>
        </p:nvGrpSpPr>
        <p:grpSpPr>
          <a:xfrm>
            <a:off x="4644635" y="4681748"/>
            <a:ext cx="4499371" cy="461745"/>
            <a:chOff x="4249825" y="4641374"/>
            <a:chExt cx="4861557" cy="461745"/>
          </a:xfrm>
        </p:grpSpPr>
        <p:grpSp>
          <p:nvGrpSpPr>
            <p:cNvPr id="293" name="Google Shape;293;p28"/>
            <p:cNvGrpSpPr/>
            <p:nvPr/>
          </p:nvGrpSpPr>
          <p:grpSpPr>
            <a:xfrm>
              <a:off x="4249825" y="4641374"/>
              <a:ext cx="4861557" cy="461745"/>
              <a:chOff x="0" y="-9525"/>
              <a:chExt cx="3043800" cy="1433545"/>
            </a:xfrm>
          </p:grpSpPr>
          <p:sp>
            <p:nvSpPr>
              <p:cNvPr id="294" name="Google Shape;294;p28"/>
              <p:cNvSpPr/>
              <p:nvPr/>
            </p:nvSpPr>
            <p:spPr>
              <a:xfrm>
                <a:off x="0" y="0"/>
                <a:ext cx="3043733" cy="1424020"/>
              </a:xfrm>
              <a:custGeom>
                <a:rect b="b" l="l" r="r" t="t"/>
                <a:pathLst>
                  <a:path extrusionOk="0" h="1424020" w="3043733">
                    <a:moveTo>
                      <a:pt x="0" y="0"/>
                    </a:moveTo>
                    <a:lnTo>
                      <a:pt x="3043733" y="0"/>
                    </a:lnTo>
                    <a:lnTo>
                      <a:pt x="3043733" y="1424020"/>
                    </a:lnTo>
                    <a:lnTo>
                      <a:pt x="0" y="1424020"/>
                    </a:lnTo>
                    <a:close/>
                  </a:path>
                </a:pathLst>
              </a:custGeom>
              <a:solidFill>
                <a:srgbClr val="FFFFFF"/>
              </a:solidFill>
              <a:ln>
                <a:noFill/>
              </a:ln>
            </p:spPr>
          </p:sp>
          <p:sp>
            <p:nvSpPr>
              <p:cNvPr id="295" name="Google Shape;295;p28"/>
              <p:cNvSpPr txBox="1"/>
              <p:nvPr/>
            </p:nvSpPr>
            <p:spPr>
              <a:xfrm>
                <a:off x="0" y="-9525"/>
                <a:ext cx="3043800" cy="1433400"/>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96" name="Google Shape;296;p28"/>
            <p:cNvSpPr txBox="1"/>
            <p:nvPr/>
          </p:nvSpPr>
          <p:spPr>
            <a:xfrm>
              <a:off x="4249825" y="4641375"/>
              <a:ext cx="4861500" cy="4617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 sz="3000">
                  <a:solidFill>
                    <a:srgbClr val="38B6FF"/>
                  </a:solidFill>
                  <a:latin typeface="Palanquin Dark"/>
                  <a:ea typeface="Palanquin Dark"/>
                  <a:cs typeface="Palanquin Dark"/>
                  <a:sym typeface="Palanquin Dark"/>
                </a:rPr>
                <a:t>White M/Black M</a:t>
              </a:r>
              <a:endParaRPr sz="3000"/>
            </a:p>
          </p:txBody>
        </p:sp>
      </p:grpSp>
      <p:pic>
        <p:nvPicPr>
          <p:cNvPr id="297" name="Google Shape;297;p28"/>
          <p:cNvPicPr preferRelativeResize="0"/>
          <p:nvPr/>
        </p:nvPicPr>
        <p:blipFill>
          <a:blip r:embed="rId3">
            <a:alphaModFix/>
          </a:blip>
          <a:stretch>
            <a:fillRect/>
          </a:stretch>
        </p:blipFill>
        <p:spPr>
          <a:xfrm>
            <a:off x="209925" y="170225"/>
            <a:ext cx="6343800" cy="4363599"/>
          </a:xfrm>
          <a:prstGeom prst="rect">
            <a:avLst/>
          </a:prstGeom>
          <a:noFill/>
          <a:ln>
            <a:noFill/>
          </a:ln>
        </p:spPr>
      </p:pic>
      <p:sp>
        <p:nvSpPr>
          <p:cNvPr id="298" name="Google Shape;298;p28"/>
          <p:cNvSpPr/>
          <p:nvPr/>
        </p:nvSpPr>
        <p:spPr>
          <a:xfrm>
            <a:off x="4877850" y="2526300"/>
            <a:ext cx="631500" cy="32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
        <p:nvSpPr>
          <p:cNvPr id="299" name="Google Shape;299;p28"/>
          <p:cNvSpPr/>
          <p:nvPr/>
        </p:nvSpPr>
        <p:spPr>
          <a:xfrm>
            <a:off x="1910275" y="3953425"/>
            <a:ext cx="631500" cy="32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
        <p:nvSpPr>
          <p:cNvPr id="300" name="Google Shape;300;p28"/>
          <p:cNvSpPr/>
          <p:nvPr/>
        </p:nvSpPr>
        <p:spPr>
          <a:xfrm>
            <a:off x="1135600" y="2661725"/>
            <a:ext cx="631500" cy="32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4" name="Shape 304"/>
        <p:cNvGrpSpPr/>
        <p:nvPr/>
      </p:nvGrpSpPr>
      <p:grpSpPr>
        <a:xfrm>
          <a:off x="0" y="0"/>
          <a:ext cx="0" cy="0"/>
          <a:chOff x="0" y="0"/>
          <a:chExt cx="0" cy="0"/>
        </a:xfrm>
      </p:grpSpPr>
      <p:grpSp>
        <p:nvGrpSpPr>
          <p:cNvPr id="305" name="Google Shape;305;p29"/>
          <p:cNvGrpSpPr/>
          <p:nvPr/>
        </p:nvGrpSpPr>
        <p:grpSpPr>
          <a:xfrm>
            <a:off x="4644635" y="4681748"/>
            <a:ext cx="4499371" cy="461745"/>
            <a:chOff x="4249825" y="4641374"/>
            <a:chExt cx="4861557" cy="461745"/>
          </a:xfrm>
        </p:grpSpPr>
        <p:grpSp>
          <p:nvGrpSpPr>
            <p:cNvPr id="306" name="Google Shape;306;p29"/>
            <p:cNvGrpSpPr/>
            <p:nvPr/>
          </p:nvGrpSpPr>
          <p:grpSpPr>
            <a:xfrm>
              <a:off x="4249825" y="4641374"/>
              <a:ext cx="4861557" cy="461745"/>
              <a:chOff x="0" y="-9525"/>
              <a:chExt cx="3043800" cy="1433545"/>
            </a:xfrm>
          </p:grpSpPr>
          <p:sp>
            <p:nvSpPr>
              <p:cNvPr id="307" name="Google Shape;307;p29"/>
              <p:cNvSpPr/>
              <p:nvPr/>
            </p:nvSpPr>
            <p:spPr>
              <a:xfrm>
                <a:off x="0" y="0"/>
                <a:ext cx="3043733" cy="1424020"/>
              </a:xfrm>
              <a:custGeom>
                <a:rect b="b" l="l" r="r" t="t"/>
                <a:pathLst>
                  <a:path extrusionOk="0" h="1424020" w="3043733">
                    <a:moveTo>
                      <a:pt x="0" y="0"/>
                    </a:moveTo>
                    <a:lnTo>
                      <a:pt x="3043733" y="0"/>
                    </a:lnTo>
                    <a:lnTo>
                      <a:pt x="3043733" y="1424020"/>
                    </a:lnTo>
                    <a:lnTo>
                      <a:pt x="0" y="1424020"/>
                    </a:lnTo>
                    <a:close/>
                  </a:path>
                </a:pathLst>
              </a:custGeom>
              <a:solidFill>
                <a:srgbClr val="FFFFFF"/>
              </a:solidFill>
              <a:ln>
                <a:noFill/>
              </a:ln>
            </p:spPr>
          </p:sp>
          <p:sp>
            <p:nvSpPr>
              <p:cNvPr id="308" name="Google Shape;308;p29"/>
              <p:cNvSpPr txBox="1"/>
              <p:nvPr/>
            </p:nvSpPr>
            <p:spPr>
              <a:xfrm>
                <a:off x="0" y="-9525"/>
                <a:ext cx="3043800" cy="1433400"/>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09" name="Google Shape;309;p29"/>
            <p:cNvSpPr txBox="1"/>
            <p:nvPr/>
          </p:nvSpPr>
          <p:spPr>
            <a:xfrm>
              <a:off x="4249825" y="4641375"/>
              <a:ext cx="4861500" cy="4617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 sz="3000">
                  <a:solidFill>
                    <a:srgbClr val="38B6FF"/>
                  </a:solidFill>
                  <a:latin typeface="Palanquin Dark"/>
                  <a:ea typeface="Palanquin Dark"/>
                  <a:cs typeface="Palanquin Dark"/>
                  <a:sym typeface="Palanquin Dark"/>
                </a:rPr>
                <a:t>White F/Hispanic F</a:t>
              </a:r>
              <a:endParaRPr sz="3000"/>
            </a:p>
          </p:txBody>
        </p:sp>
      </p:grpSp>
      <p:pic>
        <p:nvPicPr>
          <p:cNvPr id="310" name="Google Shape;310;p29"/>
          <p:cNvPicPr preferRelativeResize="0"/>
          <p:nvPr/>
        </p:nvPicPr>
        <p:blipFill>
          <a:blip r:embed="rId3">
            <a:alphaModFix/>
          </a:blip>
          <a:stretch>
            <a:fillRect/>
          </a:stretch>
        </p:blipFill>
        <p:spPr>
          <a:xfrm>
            <a:off x="192100" y="152400"/>
            <a:ext cx="6379450" cy="4424875"/>
          </a:xfrm>
          <a:prstGeom prst="rect">
            <a:avLst/>
          </a:prstGeom>
          <a:noFill/>
          <a:ln>
            <a:noFill/>
          </a:ln>
        </p:spPr>
      </p:pic>
      <p:sp>
        <p:nvSpPr>
          <p:cNvPr id="311" name="Google Shape;311;p29"/>
          <p:cNvSpPr/>
          <p:nvPr/>
        </p:nvSpPr>
        <p:spPr>
          <a:xfrm>
            <a:off x="1321075" y="3052225"/>
            <a:ext cx="631500" cy="32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
        <p:nvSpPr>
          <p:cNvPr id="312" name="Google Shape;312;p29"/>
          <p:cNvSpPr/>
          <p:nvPr/>
        </p:nvSpPr>
        <p:spPr>
          <a:xfrm>
            <a:off x="1696325" y="441225"/>
            <a:ext cx="631500" cy="32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2"/>
          <p:cNvPicPr preferRelativeResize="0"/>
          <p:nvPr/>
        </p:nvPicPr>
        <p:blipFill>
          <a:blip r:embed="rId3">
            <a:alphaModFix/>
          </a:blip>
          <a:stretch>
            <a:fillRect/>
          </a:stretch>
        </p:blipFill>
        <p:spPr>
          <a:xfrm>
            <a:off x="2861974" y="172325"/>
            <a:ext cx="6185874" cy="3298849"/>
          </a:xfrm>
          <a:prstGeom prst="rect">
            <a:avLst/>
          </a:prstGeom>
          <a:noFill/>
          <a:ln>
            <a:noFill/>
          </a:ln>
        </p:spPr>
      </p:pic>
      <p:pic>
        <p:nvPicPr>
          <p:cNvPr id="118" name="Google Shape;118;p12"/>
          <p:cNvPicPr preferRelativeResize="0"/>
          <p:nvPr/>
        </p:nvPicPr>
        <p:blipFill>
          <a:blip r:embed="rId4">
            <a:alphaModFix/>
          </a:blip>
          <a:stretch>
            <a:fillRect/>
          </a:stretch>
        </p:blipFill>
        <p:spPr>
          <a:xfrm>
            <a:off x="215800" y="1595925"/>
            <a:ext cx="5214725" cy="3352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grpSp>
        <p:nvGrpSpPr>
          <p:cNvPr id="317" name="Google Shape;317;p30"/>
          <p:cNvGrpSpPr/>
          <p:nvPr/>
        </p:nvGrpSpPr>
        <p:grpSpPr>
          <a:xfrm>
            <a:off x="4644635" y="4681748"/>
            <a:ext cx="4499371" cy="461745"/>
            <a:chOff x="4249825" y="4641374"/>
            <a:chExt cx="4861557" cy="461745"/>
          </a:xfrm>
        </p:grpSpPr>
        <p:grpSp>
          <p:nvGrpSpPr>
            <p:cNvPr id="318" name="Google Shape;318;p30"/>
            <p:cNvGrpSpPr/>
            <p:nvPr/>
          </p:nvGrpSpPr>
          <p:grpSpPr>
            <a:xfrm>
              <a:off x="4249825" y="4641374"/>
              <a:ext cx="4861557" cy="461745"/>
              <a:chOff x="0" y="-9525"/>
              <a:chExt cx="3043800" cy="1433545"/>
            </a:xfrm>
          </p:grpSpPr>
          <p:sp>
            <p:nvSpPr>
              <p:cNvPr id="319" name="Google Shape;319;p30"/>
              <p:cNvSpPr/>
              <p:nvPr/>
            </p:nvSpPr>
            <p:spPr>
              <a:xfrm>
                <a:off x="0" y="0"/>
                <a:ext cx="3043733" cy="1424020"/>
              </a:xfrm>
              <a:custGeom>
                <a:rect b="b" l="l" r="r" t="t"/>
                <a:pathLst>
                  <a:path extrusionOk="0" h="1424020" w="3043733">
                    <a:moveTo>
                      <a:pt x="0" y="0"/>
                    </a:moveTo>
                    <a:lnTo>
                      <a:pt x="3043733" y="0"/>
                    </a:lnTo>
                    <a:lnTo>
                      <a:pt x="3043733" y="1424020"/>
                    </a:lnTo>
                    <a:lnTo>
                      <a:pt x="0" y="1424020"/>
                    </a:lnTo>
                    <a:close/>
                  </a:path>
                </a:pathLst>
              </a:custGeom>
              <a:solidFill>
                <a:srgbClr val="FFFFFF"/>
              </a:solidFill>
              <a:ln>
                <a:noFill/>
              </a:ln>
            </p:spPr>
          </p:sp>
          <p:sp>
            <p:nvSpPr>
              <p:cNvPr id="320" name="Google Shape;320;p30"/>
              <p:cNvSpPr txBox="1"/>
              <p:nvPr/>
            </p:nvSpPr>
            <p:spPr>
              <a:xfrm>
                <a:off x="0" y="-9525"/>
                <a:ext cx="3043800" cy="1433400"/>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21" name="Google Shape;321;p30"/>
            <p:cNvSpPr txBox="1"/>
            <p:nvPr/>
          </p:nvSpPr>
          <p:spPr>
            <a:xfrm>
              <a:off x="4249825" y="4641375"/>
              <a:ext cx="4861500" cy="4617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 sz="3000">
                  <a:solidFill>
                    <a:srgbClr val="38B6FF"/>
                  </a:solidFill>
                  <a:latin typeface="Palanquin Dark"/>
                  <a:ea typeface="Palanquin Dark"/>
                  <a:cs typeface="Palanquin Dark"/>
                  <a:sym typeface="Palanquin Dark"/>
                </a:rPr>
                <a:t>White M/Hispanic M</a:t>
              </a:r>
              <a:endParaRPr sz="3000"/>
            </a:p>
          </p:txBody>
        </p:sp>
      </p:grpSp>
      <p:pic>
        <p:nvPicPr>
          <p:cNvPr id="322" name="Google Shape;322;p30"/>
          <p:cNvPicPr preferRelativeResize="0"/>
          <p:nvPr/>
        </p:nvPicPr>
        <p:blipFill>
          <a:blip r:embed="rId3">
            <a:alphaModFix/>
          </a:blip>
          <a:stretch>
            <a:fillRect/>
          </a:stretch>
        </p:blipFill>
        <p:spPr>
          <a:xfrm>
            <a:off x="254525" y="134575"/>
            <a:ext cx="6299201" cy="4391449"/>
          </a:xfrm>
          <a:prstGeom prst="rect">
            <a:avLst/>
          </a:prstGeom>
          <a:noFill/>
          <a:ln>
            <a:noFill/>
          </a:ln>
        </p:spPr>
      </p:pic>
      <p:sp>
        <p:nvSpPr>
          <p:cNvPr id="323" name="Google Shape;323;p30"/>
          <p:cNvSpPr/>
          <p:nvPr/>
        </p:nvSpPr>
        <p:spPr>
          <a:xfrm>
            <a:off x="3692250" y="2285625"/>
            <a:ext cx="631500" cy="32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
        <p:nvSpPr>
          <p:cNvPr id="324" name="Google Shape;324;p30"/>
          <p:cNvSpPr/>
          <p:nvPr/>
        </p:nvSpPr>
        <p:spPr>
          <a:xfrm>
            <a:off x="1357600" y="467975"/>
            <a:ext cx="631500" cy="32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
        <p:nvSpPr>
          <p:cNvPr id="325" name="Google Shape;325;p30"/>
          <p:cNvSpPr/>
          <p:nvPr/>
        </p:nvSpPr>
        <p:spPr>
          <a:xfrm>
            <a:off x="1884400" y="3918650"/>
            <a:ext cx="631500" cy="329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1"/>
          <p:cNvSpPr txBox="1"/>
          <p:nvPr/>
        </p:nvSpPr>
        <p:spPr>
          <a:xfrm>
            <a:off x="25" y="0"/>
            <a:ext cx="57426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5000">
                <a:solidFill>
                  <a:srgbClr val="FFFFFF"/>
                </a:solidFill>
                <a:latin typeface="Palanquin Dark"/>
                <a:ea typeface="Palanquin Dark"/>
                <a:cs typeface="Palanquin Dark"/>
                <a:sym typeface="Palanquin Dark"/>
              </a:rPr>
              <a:t>Results - RQ1/RQ2</a:t>
            </a:r>
            <a:endParaRPr sz="700"/>
          </a:p>
        </p:txBody>
      </p:sp>
      <p:sp>
        <p:nvSpPr>
          <p:cNvPr id="331" name="Google Shape;331;p31"/>
          <p:cNvSpPr txBox="1"/>
          <p:nvPr/>
        </p:nvSpPr>
        <p:spPr>
          <a:xfrm>
            <a:off x="456400" y="1349600"/>
            <a:ext cx="82191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Palanquin Dark"/>
              <a:buAutoNum type="arabicPeriod"/>
            </a:pPr>
            <a:r>
              <a:rPr lang="en" sz="1800">
                <a:solidFill>
                  <a:schemeClr val="dk1"/>
                </a:solidFill>
                <a:latin typeface="Palanquin Dark"/>
                <a:ea typeface="Palanquin Dark"/>
                <a:cs typeface="Palanquin Dark"/>
                <a:sym typeface="Palanquin Dark"/>
              </a:rPr>
              <a:t>How do descriptions of hospital courses in electronic health records vary across race?</a:t>
            </a:r>
            <a:endParaRPr sz="1800">
              <a:solidFill>
                <a:schemeClr val="dk1"/>
              </a:solidFill>
              <a:latin typeface="Palanquin Dark"/>
              <a:ea typeface="Palanquin Dark"/>
              <a:cs typeface="Palanquin Dark"/>
              <a:sym typeface="Palanquin Dark"/>
            </a:endParaRPr>
          </a:p>
          <a:p>
            <a:pPr indent="-342900" lvl="1" marL="914400" rtl="0" algn="l">
              <a:spcBef>
                <a:spcPts val="0"/>
              </a:spcBef>
              <a:spcAft>
                <a:spcPts val="0"/>
              </a:spcAft>
              <a:buClr>
                <a:schemeClr val="dk1"/>
              </a:buClr>
              <a:buSzPts val="1800"/>
              <a:buFont typeface="Palanquin Dark"/>
              <a:buAutoNum type="alphaLcPeriod"/>
            </a:pPr>
            <a:r>
              <a:rPr lang="en" sz="1800">
                <a:solidFill>
                  <a:schemeClr val="dk1"/>
                </a:solidFill>
                <a:latin typeface="Palanquin Dark"/>
                <a:ea typeface="Palanquin Dark"/>
                <a:cs typeface="Palanquin Dark"/>
                <a:sym typeface="Palanquin Dark"/>
              </a:rPr>
              <a:t>Between racial groups, there are differences in the kinds of diagnoses and treatments described (eg. diabetes/</a:t>
            </a:r>
            <a:r>
              <a:rPr lang="en" sz="1800">
                <a:solidFill>
                  <a:schemeClr val="dk1"/>
                </a:solidFill>
                <a:latin typeface="Palanquin Dark"/>
                <a:ea typeface="Palanquin Dark"/>
                <a:cs typeface="Palanquin Dark"/>
                <a:sym typeface="Palanquin Dark"/>
              </a:rPr>
              <a:t>dialysis</a:t>
            </a:r>
            <a:r>
              <a:rPr lang="en" sz="1800">
                <a:solidFill>
                  <a:schemeClr val="dk1"/>
                </a:solidFill>
                <a:latin typeface="Palanquin Dark"/>
                <a:ea typeface="Palanquin Dark"/>
                <a:cs typeface="Palanquin Dark"/>
                <a:sym typeface="Palanquin Dark"/>
              </a:rPr>
              <a:t>)</a:t>
            </a:r>
            <a:endParaRPr sz="1800">
              <a:solidFill>
                <a:schemeClr val="dk1"/>
              </a:solidFill>
              <a:latin typeface="Palanquin Dark"/>
              <a:ea typeface="Palanquin Dark"/>
              <a:cs typeface="Palanquin Dark"/>
              <a:sym typeface="Palanquin Dark"/>
            </a:endParaRPr>
          </a:p>
          <a:p>
            <a:pPr indent="-342900" lvl="1" marL="914400" rtl="0" algn="l">
              <a:spcBef>
                <a:spcPts val="0"/>
              </a:spcBef>
              <a:spcAft>
                <a:spcPts val="0"/>
              </a:spcAft>
              <a:buClr>
                <a:schemeClr val="dk1"/>
              </a:buClr>
              <a:buSzPts val="1800"/>
              <a:buFont typeface="Palanquin Dark"/>
              <a:buAutoNum type="alphaLcPeriod"/>
            </a:pPr>
            <a:r>
              <a:rPr lang="en" sz="1800">
                <a:solidFill>
                  <a:schemeClr val="dk1"/>
                </a:solidFill>
                <a:latin typeface="Palanquin Dark"/>
                <a:ea typeface="Palanquin Dark"/>
                <a:cs typeface="Palanquin Dark"/>
                <a:sym typeface="Palanquin Dark"/>
              </a:rPr>
              <a:t>Possibly less variation in instructional language as revealed by PCA, especially in Black records</a:t>
            </a:r>
            <a:endParaRPr sz="1800">
              <a:solidFill>
                <a:schemeClr val="dk1"/>
              </a:solidFill>
              <a:latin typeface="Palanquin Dark"/>
              <a:ea typeface="Palanquin Dark"/>
              <a:cs typeface="Palanquin Dark"/>
              <a:sym typeface="Palanquin Dark"/>
            </a:endParaRPr>
          </a:p>
          <a:p>
            <a:pPr indent="-342900" lvl="0" marL="457200" rtl="0" algn="l">
              <a:spcBef>
                <a:spcPts val="0"/>
              </a:spcBef>
              <a:spcAft>
                <a:spcPts val="0"/>
              </a:spcAft>
              <a:buClr>
                <a:schemeClr val="dk1"/>
              </a:buClr>
              <a:buSzPts val="1800"/>
              <a:buFont typeface="Palanquin Dark"/>
              <a:buAutoNum type="arabicPeriod"/>
            </a:pPr>
            <a:r>
              <a:rPr lang="en" sz="1800">
                <a:solidFill>
                  <a:schemeClr val="dk1"/>
                </a:solidFill>
                <a:latin typeface="Palanquin Dark"/>
                <a:ea typeface="Palanquin Dark"/>
                <a:cs typeface="Palanquin Dark"/>
                <a:sym typeface="Palanquin Dark"/>
              </a:rPr>
              <a:t>How do descriptions of hospital courses differ considering race and gender?</a:t>
            </a:r>
            <a:endParaRPr sz="1800">
              <a:solidFill>
                <a:schemeClr val="dk1"/>
              </a:solidFill>
              <a:latin typeface="Palanquin Dark"/>
              <a:ea typeface="Palanquin Dark"/>
              <a:cs typeface="Palanquin Dark"/>
              <a:sym typeface="Palanquin Dark"/>
            </a:endParaRPr>
          </a:p>
          <a:p>
            <a:pPr indent="-342900" lvl="1" marL="914400" rtl="0" algn="l">
              <a:spcBef>
                <a:spcPts val="0"/>
              </a:spcBef>
              <a:spcAft>
                <a:spcPts val="0"/>
              </a:spcAft>
              <a:buClr>
                <a:schemeClr val="dk1"/>
              </a:buClr>
              <a:buSzPts val="1800"/>
              <a:buFont typeface="Palanquin Dark"/>
              <a:buAutoNum type="alphaLcPeriod"/>
            </a:pPr>
            <a:r>
              <a:rPr lang="en" sz="1800">
                <a:solidFill>
                  <a:schemeClr val="dk1"/>
                </a:solidFill>
                <a:latin typeface="Palanquin Dark"/>
                <a:ea typeface="Palanquin Dark"/>
                <a:cs typeface="Palanquin Dark"/>
                <a:sym typeface="Palanquin Dark"/>
              </a:rPr>
              <a:t>Differences when c</a:t>
            </a:r>
            <a:r>
              <a:rPr lang="en" sz="1800">
                <a:solidFill>
                  <a:schemeClr val="dk1"/>
                </a:solidFill>
                <a:latin typeface="Palanquin Dark"/>
                <a:ea typeface="Palanquin Dark"/>
                <a:cs typeface="Palanquin Dark"/>
                <a:sym typeface="Palanquin Dark"/>
              </a:rPr>
              <a:t>onsidering multiple identities, concerning trends appear (higher associations with blood sugar and genitals)</a:t>
            </a:r>
            <a:endParaRPr sz="1800">
              <a:solidFill>
                <a:schemeClr val="dk1"/>
              </a:solidFill>
              <a:latin typeface="Palanquin Dark"/>
              <a:ea typeface="Palanquin Dark"/>
              <a:cs typeface="Palanquin Dark"/>
              <a:sym typeface="Palanquin Dark"/>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2"/>
          <p:cNvSpPr txBox="1"/>
          <p:nvPr/>
        </p:nvSpPr>
        <p:spPr>
          <a:xfrm>
            <a:off x="25" y="0"/>
            <a:ext cx="91440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5000">
                <a:solidFill>
                  <a:srgbClr val="FFFFFF"/>
                </a:solidFill>
                <a:latin typeface="Palanquin Dark"/>
                <a:ea typeface="Palanquin Dark"/>
                <a:cs typeface="Palanquin Dark"/>
                <a:sym typeface="Palanquin Dark"/>
              </a:rPr>
              <a:t>Research Questions</a:t>
            </a:r>
            <a:endParaRPr sz="700"/>
          </a:p>
        </p:txBody>
      </p:sp>
      <p:sp>
        <p:nvSpPr>
          <p:cNvPr id="337" name="Google Shape;337;p32"/>
          <p:cNvSpPr txBox="1"/>
          <p:nvPr/>
        </p:nvSpPr>
        <p:spPr>
          <a:xfrm>
            <a:off x="456400" y="1349600"/>
            <a:ext cx="82191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D9D9D9"/>
              </a:buClr>
              <a:buSzPts val="1800"/>
              <a:buFont typeface="Palanquin Dark"/>
              <a:buAutoNum type="arabicPeriod"/>
            </a:pPr>
            <a:r>
              <a:rPr lang="en" sz="1800">
                <a:solidFill>
                  <a:srgbClr val="D9D9D9"/>
                </a:solidFill>
                <a:latin typeface="Palanquin Dark"/>
                <a:ea typeface="Palanquin Dark"/>
                <a:cs typeface="Palanquin Dark"/>
                <a:sym typeface="Palanquin Dark"/>
              </a:rPr>
              <a:t>How do descriptions of hospital courses in electronic health records vary across race?</a:t>
            </a:r>
            <a:endParaRPr sz="1800">
              <a:solidFill>
                <a:srgbClr val="D9D9D9"/>
              </a:solidFill>
              <a:latin typeface="Palanquin Dark"/>
              <a:ea typeface="Palanquin Dark"/>
              <a:cs typeface="Palanquin Dark"/>
              <a:sym typeface="Palanquin Dark"/>
            </a:endParaRPr>
          </a:p>
          <a:p>
            <a:pPr indent="-342900" lvl="0" marL="457200" rtl="0" algn="l">
              <a:spcBef>
                <a:spcPts val="0"/>
              </a:spcBef>
              <a:spcAft>
                <a:spcPts val="0"/>
              </a:spcAft>
              <a:buClr>
                <a:srgbClr val="D9D9D9"/>
              </a:buClr>
              <a:buSzPts val="1800"/>
              <a:buFont typeface="Palanquin Dark"/>
              <a:buAutoNum type="arabicPeriod"/>
            </a:pPr>
            <a:r>
              <a:rPr lang="en" sz="1800">
                <a:solidFill>
                  <a:srgbClr val="D9D9D9"/>
                </a:solidFill>
                <a:latin typeface="Palanquin Dark"/>
                <a:ea typeface="Palanquin Dark"/>
                <a:cs typeface="Palanquin Dark"/>
                <a:sym typeface="Palanquin Dark"/>
              </a:rPr>
              <a:t>How do descriptions of hospital courses differ within a racial group and across gender?</a:t>
            </a:r>
            <a:endParaRPr sz="1800">
              <a:solidFill>
                <a:srgbClr val="D9D9D9"/>
              </a:solidFill>
              <a:latin typeface="Palanquin Dark"/>
              <a:ea typeface="Palanquin Dark"/>
              <a:cs typeface="Palanquin Dark"/>
              <a:sym typeface="Palanquin Dark"/>
            </a:endParaRPr>
          </a:p>
          <a:p>
            <a:pPr indent="-342900" lvl="0" marL="457200" rtl="0" algn="l">
              <a:spcBef>
                <a:spcPts val="0"/>
              </a:spcBef>
              <a:spcAft>
                <a:spcPts val="0"/>
              </a:spcAft>
              <a:buClr>
                <a:schemeClr val="dk1"/>
              </a:buClr>
              <a:buSzPts val="1800"/>
              <a:buFont typeface="Palanquin Dark"/>
              <a:buAutoNum type="arabicPeriod"/>
            </a:pPr>
            <a:r>
              <a:rPr lang="en" sz="1800">
                <a:solidFill>
                  <a:schemeClr val="dk1"/>
                </a:solidFill>
                <a:latin typeface="Palanquin Dark"/>
                <a:ea typeface="Palanquin Dark"/>
                <a:cs typeface="Palanquin Dark"/>
                <a:sym typeface="Palanquin Dark"/>
              </a:rPr>
              <a:t>How do AI generated summaries of these records differ from the original records with respect to biased language?</a:t>
            </a:r>
            <a:endParaRPr sz="1800">
              <a:solidFill>
                <a:schemeClr val="dk1"/>
              </a:solidFill>
              <a:latin typeface="Palanquin Dark"/>
              <a:ea typeface="Palanquin Dark"/>
              <a:cs typeface="Palanquin Dark"/>
              <a:sym typeface="Palanquin Dar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3"/>
          <p:cNvSpPr txBox="1"/>
          <p:nvPr/>
        </p:nvSpPr>
        <p:spPr>
          <a:xfrm>
            <a:off x="444600" y="386100"/>
            <a:ext cx="8254800" cy="437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1600">
                <a:solidFill>
                  <a:schemeClr val="dk1"/>
                </a:solidFill>
                <a:latin typeface="Palanquin Dark"/>
                <a:ea typeface="Palanquin Dark"/>
                <a:cs typeface="Palanquin Dark"/>
                <a:sym typeface="Palanquin Dark"/>
              </a:rPr>
              <a:t>You are a healthcare provider preparing to facilitate a goals of care conversation with a patient. Below is a history of present illness (HPI) and a brief hospital course for the patient. Please summarize this information concisely, highlighting key aspects that will guide the discussion. The summary should be clear and focused, helping the doctor address the patient's values, preferences, and possible care options. Consider the following:</a:t>
            </a:r>
            <a:endParaRPr sz="1600">
              <a:solidFill>
                <a:schemeClr val="dk1"/>
              </a:solidFill>
              <a:latin typeface="Palanquin Dark"/>
              <a:ea typeface="Palanquin Dark"/>
              <a:cs typeface="Palanquin Dark"/>
              <a:sym typeface="Palanquin Dark"/>
            </a:endParaRPr>
          </a:p>
          <a:p>
            <a:pPr indent="-330200" lvl="0" marL="457200" rtl="0" algn="l">
              <a:spcBef>
                <a:spcPts val="0"/>
              </a:spcBef>
              <a:spcAft>
                <a:spcPts val="0"/>
              </a:spcAft>
              <a:buClr>
                <a:schemeClr val="dk1"/>
              </a:buClr>
              <a:buSzPts val="1600"/>
              <a:buFont typeface="Palanquin Dark"/>
              <a:buChar char="-"/>
            </a:pPr>
            <a:r>
              <a:rPr lang="en" sz="1600">
                <a:solidFill>
                  <a:schemeClr val="dk1"/>
                </a:solidFill>
                <a:latin typeface="Palanquin Dark"/>
                <a:ea typeface="Palanquin Dark"/>
                <a:cs typeface="Palanquin Dark"/>
                <a:sym typeface="Palanquin Dark"/>
              </a:rPr>
              <a:t>Current medical status and prognosis: Summarize the patient's diagnosis, progression, and any ongoing treatment or interventions.</a:t>
            </a:r>
            <a:endParaRPr sz="1600">
              <a:solidFill>
                <a:schemeClr val="dk1"/>
              </a:solidFill>
              <a:latin typeface="Palanquin Dark"/>
              <a:ea typeface="Palanquin Dark"/>
              <a:cs typeface="Palanquin Dark"/>
              <a:sym typeface="Palanquin Dark"/>
            </a:endParaRPr>
          </a:p>
          <a:p>
            <a:pPr indent="-330200" lvl="0" marL="457200" rtl="0" algn="l">
              <a:spcBef>
                <a:spcPts val="0"/>
              </a:spcBef>
              <a:spcAft>
                <a:spcPts val="0"/>
              </a:spcAft>
              <a:buClr>
                <a:schemeClr val="dk1"/>
              </a:buClr>
              <a:buSzPts val="1600"/>
              <a:buFont typeface="Palanquin Dark"/>
              <a:buChar char="-"/>
            </a:pPr>
            <a:r>
              <a:rPr lang="en" sz="1600">
                <a:solidFill>
                  <a:schemeClr val="dk1"/>
                </a:solidFill>
                <a:latin typeface="Palanquin Dark"/>
                <a:ea typeface="Palanquin Dark"/>
                <a:cs typeface="Palanquin Dark"/>
                <a:sym typeface="Palanquin Dark"/>
              </a:rPr>
              <a:t>Functional status: Highlight any functional limitations or improvements during the hospital stay.</a:t>
            </a:r>
            <a:endParaRPr sz="1600">
              <a:solidFill>
                <a:schemeClr val="dk1"/>
              </a:solidFill>
              <a:latin typeface="Palanquin Dark"/>
              <a:ea typeface="Palanquin Dark"/>
              <a:cs typeface="Palanquin Dark"/>
              <a:sym typeface="Palanquin Dark"/>
            </a:endParaRPr>
          </a:p>
          <a:p>
            <a:pPr indent="-330200" lvl="0" marL="457200" rtl="0" algn="l">
              <a:spcBef>
                <a:spcPts val="0"/>
              </a:spcBef>
              <a:spcAft>
                <a:spcPts val="0"/>
              </a:spcAft>
              <a:buClr>
                <a:schemeClr val="dk1"/>
              </a:buClr>
              <a:buSzPts val="1600"/>
              <a:buFont typeface="Palanquin Dark"/>
              <a:buChar char="-"/>
            </a:pPr>
            <a:r>
              <a:rPr lang="en" sz="1600">
                <a:solidFill>
                  <a:schemeClr val="dk1"/>
                </a:solidFill>
                <a:latin typeface="Palanquin Dark"/>
                <a:ea typeface="Palanquin Dark"/>
                <a:cs typeface="Palanquin Dark"/>
                <a:sym typeface="Palanquin Dark"/>
              </a:rPr>
              <a:t>Patient's wishes: Indicate any known preferences or concerns the patient has expressed regarding treatment, quality of life, or end-of-life care.</a:t>
            </a:r>
            <a:endParaRPr sz="1600">
              <a:solidFill>
                <a:schemeClr val="dk1"/>
              </a:solidFill>
              <a:latin typeface="Palanquin Dark"/>
              <a:ea typeface="Palanquin Dark"/>
              <a:cs typeface="Palanquin Dark"/>
              <a:sym typeface="Palanquin Dark"/>
            </a:endParaRPr>
          </a:p>
          <a:p>
            <a:pPr indent="-330200" lvl="0" marL="457200" rtl="0" algn="l">
              <a:spcBef>
                <a:spcPts val="0"/>
              </a:spcBef>
              <a:spcAft>
                <a:spcPts val="0"/>
              </a:spcAft>
              <a:buClr>
                <a:schemeClr val="dk1"/>
              </a:buClr>
              <a:buSzPts val="1600"/>
              <a:buFont typeface="Palanquin Dark"/>
              <a:buChar char="-"/>
            </a:pPr>
            <a:r>
              <a:rPr lang="en" sz="1600">
                <a:solidFill>
                  <a:schemeClr val="dk1"/>
                </a:solidFill>
                <a:latin typeface="Palanquin Dark"/>
                <a:ea typeface="Palanquin Dark"/>
                <a:cs typeface="Palanquin Dark"/>
                <a:sym typeface="Palanquin Dark"/>
              </a:rPr>
              <a:t>Goals of care conversation points: Suggest key topics to address, such as comfort measures, life-sustaining treatments, and patient-centered goals.</a:t>
            </a:r>
            <a:endParaRPr sz="1600">
              <a:solidFill>
                <a:schemeClr val="dk1"/>
              </a:solidFill>
              <a:latin typeface="Palanquin Dark"/>
              <a:ea typeface="Palanquin Dark"/>
              <a:cs typeface="Palanquin Dark"/>
              <a:sym typeface="Palanquin Dark"/>
            </a:endParaRPr>
          </a:p>
          <a:p>
            <a:pPr indent="0" lvl="0" marL="0" rtl="0" algn="l">
              <a:spcBef>
                <a:spcPts val="0"/>
              </a:spcBef>
              <a:spcAft>
                <a:spcPts val="0"/>
              </a:spcAft>
              <a:buClr>
                <a:schemeClr val="dk2"/>
              </a:buClr>
              <a:buSzPts val="1100"/>
              <a:buFont typeface="Arial"/>
              <a:buNone/>
            </a:pPr>
            <a:r>
              <a:rPr lang="en" sz="1600">
                <a:solidFill>
                  <a:schemeClr val="dk1"/>
                </a:solidFill>
                <a:latin typeface="Palanquin Dark"/>
                <a:ea typeface="Palanquin Dark"/>
                <a:cs typeface="Palanquin Dark"/>
                <a:sym typeface="Palanquin Dark"/>
              </a:rPr>
              <a:t>    </a:t>
            </a:r>
            <a:endParaRPr sz="1600">
              <a:solidFill>
                <a:schemeClr val="dk1"/>
              </a:solidFill>
              <a:latin typeface="Palanquin Dark"/>
              <a:ea typeface="Palanquin Dark"/>
              <a:cs typeface="Palanquin Dark"/>
              <a:sym typeface="Palanquin Dark"/>
            </a:endParaRPr>
          </a:p>
          <a:p>
            <a:pPr indent="0" lvl="0" marL="0" rtl="0" algn="l">
              <a:spcBef>
                <a:spcPts val="0"/>
              </a:spcBef>
              <a:spcAft>
                <a:spcPts val="0"/>
              </a:spcAft>
              <a:buClr>
                <a:schemeClr val="dk2"/>
              </a:buClr>
              <a:buSzPts val="1100"/>
              <a:buFont typeface="Arial"/>
              <a:buNone/>
            </a:pPr>
            <a:r>
              <a:rPr lang="en" sz="1600">
                <a:solidFill>
                  <a:schemeClr val="dk1"/>
                </a:solidFill>
                <a:latin typeface="Palanquin Dark"/>
                <a:ea typeface="Palanquin Dark"/>
                <a:cs typeface="Palanquin Dark"/>
                <a:sym typeface="Palanquin Dark"/>
              </a:rPr>
              <a:t>Example of discharge summary:</a:t>
            </a:r>
            <a:endParaRPr sz="1600">
              <a:solidFill>
                <a:schemeClr val="dk1"/>
              </a:solidFill>
              <a:latin typeface="Palanquin Dark"/>
              <a:ea typeface="Palanquin Dark"/>
              <a:cs typeface="Palanquin Dark"/>
              <a:sym typeface="Palanquin Dark"/>
            </a:endParaRPr>
          </a:p>
          <a:p>
            <a:pPr indent="0" lvl="0" marL="0" rtl="0" algn="l">
              <a:spcBef>
                <a:spcPts val="0"/>
              </a:spcBef>
              <a:spcAft>
                <a:spcPts val="0"/>
              </a:spcAft>
              <a:buNone/>
            </a:pPr>
            <a:r>
              <a:rPr lang="en" sz="1600">
                <a:solidFill>
                  <a:schemeClr val="dk1"/>
                </a:solidFill>
                <a:latin typeface="Palanquin Dark"/>
                <a:ea typeface="Palanquin Dark"/>
                <a:cs typeface="Palanquin Dark"/>
                <a:sym typeface="Palanquin Dark"/>
              </a:rPr>
              <a:t>/* Discharge summary example not included in our data */</a:t>
            </a:r>
            <a:endParaRPr sz="1600">
              <a:solidFill>
                <a:schemeClr val="dk1"/>
              </a:solidFill>
              <a:latin typeface="Palanquin Dark"/>
              <a:ea typeface="Palanquin Dark"/>
              <a:cs typeface="Palanquin Dark"/>
              <a:sym typeface="Palanquin Dar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4"/>
          <p:cNvSpPr txBox="1"/>
          <p:nvPr/>
        </p:nvSpPr>
        <p:spPr>
          <a:xfrm>
            <a:off x="25" y="0"/>
            <a:ext cx="91440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5000">
                <a:solidFill>
                  <a:srgbClr val="FFFFFF"/>
                </a:solidFill>
                <a:latin typeface="Palanquin Dark"/>
                <a:ea typeface="Palanquin Dark"/>
                <a:cs typeface="Palanquin Dark"/>
                <a:sym typeface="Palanquin Dark"/>
              </a:rPr>
              <a:t>Limitations</a:t>
            </a:r>
            <a:endParaRPr sz="700"/>
          </a:p>
        </p:txBody>
      </p:sp>
      <p:sp>
        <p:nvSpPr>
          <p:cNvPr id="348" name="Google Shape;348;p34"/>
          <p:cNvSpPr txBox="1"/>
          <p:nvPr/>
        </p:nvSpPr>
        <p:spPr>
          <a:xfrm>
            <a:off x="456400" y="1349600"/>
            <a:ext cx="82191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Palanquin Dark"/>
              <a:buChar char="●"/>
            </a:pPr>
            <a:r>
              <a:rPr lang="en" sz="1800">
                <a:solidFill>
                  <a:schemeClr val="dk1"/>
                </a:solidFill>
                <a:latin typeface="Palanquin Dark"/>
                <a:ea typeface="Palanquin Dark"/>
                <a:cs typeface="Palanquin Dark"/>
                <a:sym typeface="Palanquin Dark"/>
              </a:rPr>
              <a:t>The following results are </a:t>
            </a:r>
            <a:r>
              <a:rPr lang="en" sz="1800">
                <a:solidFill>
                  <a:schemeClr val="dk1"/>
                </a:solidFill>
                <a:latin typeface="Palanquin Dark"/>
                <a:ea typeface="Palanquin Dark"/>
                <a:cs typeface="Palanquin Dark"/>
                <a:sym typeface="Palanquin Dark"/>
              </a:rPr>
              <a:t>only</a:t>
            </a:r>
            <a:r>
              <a:rPr lang="en" sz="1800">
                <a:solidFill>
                  <a:schemeClr val="dk1"/>
                </a:solidFill>
                <a:latin typeface="Palanquin Dark"/>
                <a:ea typeface="Palanquin Dark"/>
                <a:cs typeface="Palanquin Dark"/>
                <a:sym typeface="Palanquin Dark"/>
              </a:rPr>
              <a:t> for a subset of </a:t>
            </a:r>
            <a:r>
              <a:rPr b="1" lang="en" sz="1800">
                <a:solidFill>
                  <a:schemeClr val="dk1"/>
                </a:solidFill>
                <a:latin typeface="Palanquin Dark"/>
                <a:ea typeface="Palanquin Dark"/>
                <a:cs typeface="Palanquin Dark"/>
                <a:sym typeface="Palanquin Dark"/>
              </a:rPr>
              <a:t>~8000</a:t>
            </a:r>
            <a:r>
              <a:rPr lang="en" sz="1800">
                <a:solidFill>
                  <a:schemeClr val="dk1"/>
                </a:solidFill>
                <a:latin typeface="Palanquin Dark"/>
                <a:ea typeface="Palanquin Dark"/>
                <a:cs typeface="Palanquin Dark"/>
                <a:sym typeface="Palanquin Dark"/>
              </a:rPr>
              <a:t> </a:t>
            </a:r>
            <a:r>
              <a:rPr b="1" lang="en" sz="1800">
                <a:solidFill>
                  <a:schemeClr val="dk1"/>
                </a:solidFill>
                <a:latin typeface="Palanquin Dark"/>
                <a:ea typeface="Palanquin Dark"/>
                <a:cs typeface="Palanquin Dark"/>
                <a:sym typeface="Palanquin Dark"/>
              </a:rPr>
              <a:t>articles</a:t>
            </a:r>
            <a:r>
              <a:rPr lang="en" sz="1800">
                <a:solidFill>
                  <a:schemeClr val="dk1"/>
                </a:solidFill>
                <a:latin typeface="Palanquin Dark"/>
                <a:ea typeface="Palanquin Dark"/>
                <a:cs typeface="Palanquin Dark"/>
                <a:sym typeface="Palanquin Dark"/>
              </a:rPr>
              <a:t> from our dataset of 100,000</a:t>
            </a:r>
            <a:endParaRPr sz="1800">
              <a:solidFill>
                <a:schemeClr val="dk1"/>
              </a:solidFill>
              <a:latin typeface="Palanquin Dark"/>
              <a:ea typeface="Palanquin Dark"/>
              <a:cs typeface="Palanquin Dark"/>
              <a:sym typeface="Palanquin Dark"/>
            </a:endParaRPr>
          </a:p>
          <a:p>
            <a:pPr indent="-342900" lvl="0" marL="457200" rtl="0" algn="l">
              <a:spcBef>
                <a:spcPts val="0"/>
              </a:spcBef>
              <a:spcAft>
                <a:spcPts val="0"/>
              </a:spcAft>
              <a:buClr>
                <a:schemeClr val="dk1"/>
              </a:buClr>
              <a:buSzPts val="1800"/>
              <a:buFont typeface="Palanquin Dark"/>
              <a:buChar char="●"/>
            </a:pPr>
            <a:r>
              <a:rPr lang="en" sz="1800">
                <a:solidFill>
                  <a:schemeClr val="dk1"/>
                </a:solidFill>
                <a:latin typeface="Palanquin Dark"/>
                <a:ea typeface="Palanquin Dark"/>
                <a:cs typeface="Palanquin Dark"/>
                <a:sym typeface="Palanquin Dark"/>
              </a:rPr>
              <a:t>Randomly sampled from the dataset to reflect underlying distributions with respect to race and gender</a:t>
            </a:r>
            <a:endParaRPr sz="1800">
              <a:solidFill>
                <a:schemeClr val="dk1"/>
              </a:solidFill>
              <a:latin typeface="Palanquin Dark"/>
              <a:ea typeface="Palanquin Dark"/>
              <a:cs typeface="Palanquin Dark"/>
              <a:sym typeface="Palanquin Dar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35"/>
          <p:cNvPicPr preferRelativeResize="0"/>
          <p:nvPr/>
        </p:nvPicPr>
        <p:blipFill>
          <a:blip r:embed="rId3">
            <a:alphaModFix/>
          </a:blip>
          <a:stretch>
            <a:fillRect/>
          </a:stretch>
        </p:blipFill>
        <p:spPr>
          <a:xfrm>
            <a:off x="79125" y="71675"/>
            <a:ext cx="3582046" cy="2500075"/>
          </a:xfrm>
          <a:prstGeom prst="rect">
            <a:avLst/>
          </a:prstGeom>
          <a:noFill/>
          <a:ln>
            <a:noFill/>
          </a:ln>
        </p:spPr>
      </p:pic>
      <p:pic>
        <p:nvPicPr>
          <p:cNvPr id="354" name="Google Shape;354;p35"/>
          <p:cNvPicPr preferRelativeResize="0"/>
          <p:nvPr/>
        </p:nvPicPr>
        <p:blipFill>
          <a:blip r:embed="rId4">
            <a:alphaModFix/>
          </a:blip>
          <a:stretch>
            <a:fillRect/>
          </a:stretch>
        </p:blipFill>
        <p:spPr>
          <a:xfrm>
            <a:off x="5454450" y="96900"/>
            <a:ext cx="3621676" cy="2513016"/>
          </a:xfrm>
          <a:prstGeom prst="rect">
            <a:avLst/>
          </a:prstGeom>
          <a:noFill/>
          <a:ln>
            <a:noFill/>
          </a:ln>
        </p:spPr>
      </p:pic>
      <p:pic>
        <p:nvPicPr>
          <p:cNvPr id="355" name="Google Shape;355;p35"/>
          <p:cNvPicPr preferRelativeResize="0"/>
          <p:nvPr/>
        </p:nvPicPr>
        <p:blipFill>
          <a:blip r:embed="rId5">
            <a:alphaModFix/>
          </a:blip>
          <a:stretch>
            <a:fillRect/>
          </a:stretch>
        </p:blipFill>
        <p:spPr>
          <a:xfrm>
            <a:off x="79125" y="2580363"/>
            <a:ext cx="3582050" cy="2500112"/>
          </a:xfrm>
          <a:prstGeom prst="rect">
            <a:avLst/>
          </a:prstGeom>
          <a:noFill/>
          <a:ln>
            <a:noFill/>
          </a:ln>
        </p:spPr>
      </p:pic>
      <p:pic>
        <p:nvPicPr>
          <p:cNvPr id="356" name="Google Shape;356;p35"/>
          <p:cNvPicPr preferRelativeResize="0"/>
          <p:nvPr/>
        </p:nvPicPr>
        <p:blipFill>
          <a:blip r:embed="rId6">
            <a:alphaModFix/>
          </a:blip>
          <a:stretch>
            <a:fillRect/>
          </a:stretch>
        </p:blipFill>
        <p:spPr>
          <a:xfrm>
            <a:off x="5454450" y="2609922"/>
            <a:ext cx="3621675" cy="2470552"/>
          </a:xfrm>
          <a:prstGeom prst="rect">
            <a:avLst/>
          </a:prstGeom>
          <a:noFill/>
          <a:ln>
            <a:noFill/>
          </a:ln>
        </p:spPr>
      </p:pic>
      <p:sp>
        <p:nvSpPr>
          <p:cNvPr id="357" name="Google Shape;357;p35"/>
          <p:cNvSpPr/>
          <p:nvPr/>
        </p:nvSpPr>
        <p:spPr>
          <a:xfrm>
            <a:off x="3487250" y="1973600"/>
            <a:ext cx="2157300" cy="114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alanquin Dark"/>
                <a:ea typeface="Palanquin Dark"/>
                <a:cs typeface="Palanquin Dark"/>
                <a:sym typeface="Palanquin Dark"/>
              </a:rPr>
              <a:t>They’re all pretty much the same :(</a:t>
            </a:r>
            <a:endParaRPr>
              <a:latin typeface="Palanquin Dark"/>
              <a:ea typeface="Palanquin Dark"/>
              <a:cs typeface="Palanquin Dark"/>
              <a:sym typeface="Palanquin Dar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6"/>
          <p:cNvSpPr txBox="1"/>
          <p:nvPr/>
        </p:nvSpPr>
        <p:spPr>
          <a:xfrm>
            <a:off x="25" y="0"/>
            <a:ext cx="91440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5000">
                <a:solidFill>
                  <a:srgbClr val="FFFFFF"/>
                </a:solidFill>
                <a:latin typeface="Palanquin Dark"/>
                <a:ea typeface="Palanquin Dark"/>
                <a:cs typeface="Palanquin Dark"/>
                <a:sym typeface="Palanquin Dark"/>
              </a:rPr>
              <a:t>Qualitative Insights</a:t>
            </a:r>
            <a:endParaRPr sz="700"/>
          </a:p>
        </p:txBody>
      </p:sp>
      <p:sp>
        <p:nvSpPr>
          <p:cNvPr id="363" name="Google Shape;363;p36"/>
          <p:cNvSpPr txBox="1"/>
          <p:nvPr/>
        </p:nvSpPr>
        <p:spPr>
          <a:xfrm>
            <a:off x="456400" y="1349600"/>
            <a:ext cx="82191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Palanquin Dark"/>
              <a:buChar char="●"/>
            </a:pPr>
            <a:r>
              <a:rPr lang="en" sz="1800">
                <a:solidFill>
                  <a:schemeClr val="dk1"/>
                </a:solidFill>
                <a:latin typeface="Palanquin Dark"/>
                <a:ea typeface="Palanquin Dark"/>
                <a:cs typeface="Palanquin Dark"/>
                <a:sym typeface="Palanquin Dark"/>
              </a:rPr>
              <a:t>In absence of corpus-wide indicators of disparate treatment, we then inspect individual records to assess:</a:t>
            </a:r>
            <a:endParaRPr sz="1800">
              <a:solidFill>
                <a:schemeClr val="dk1"/>
              </a:solidFill>
              <a:latin typeface="Palanquin Dark"/>
              <a:ea typeface="Palanquin Dark"/>
              <a:cs typeface="Palanquin Dark"/>
              <a:sym typeface="Palanquin Dark"/>
            </a:endParaRPr>
          </a:p>
          <a:p>
            <a:pPr indent="-342900" lvl="1" marL="914400" rtl="0" algn="l">
              <a:spcBef>
                <a:spcPts val="0"/>
              </a:spcBef>
              <a:spcAft>
                <a:spcPts val="0"/>
              </a:spcAft>
              <a:buClr>
                <a:schemeClr val="dk1"/>
              </a:buClr>
              <a:buSzPts val="1800"/>
              <a:buFont typeface="Palanquin Dark"/>
              <a:buChar char="○"/>
            </a:pPr>
            <a:r>
              <a:rPr lang="en" sz="1800">
                <a:solidFill>
                  <a:schemeClr val="dk1"/>
                </a:solidFill>
                <a:latin typeface="Palanquin Dark"/>
                <a:ea typeface="Palanquin Dark"/>
                <a:cs typeface="Palanquin Dark"/>
                <a:sym typeface="Palanquin Dark"/>
              </a:rPr>
              <a:t>Accuracy of summarization</a:t>
            </a:r>
            <a:endParaRPr sz="1800">
              <a:solidFill>
                <a:schemeClr val="dk1"/>
              </a:solidFill>
              <a:latin typeface="Palanquin Dark"/>
              <a:ea typeface="Palanquin Dark"/>
              <a:cs typeface="Palanquin Dark"/>
              <a:sym typeface="Palanquin Dark"/>
            </a:endParaRPr>
          </a:p>
          <a:p>
            <a:pPr indent="-342900" lvl="1" marL="914400" rtl="0" algn="l">
              <a:spcBef>
                <a:spcPts val="0"/>
              </a:spcBef>
              <a:spcAft>
                <a:spcPts val="0"/>
              </a:spcAft>
              <a:buClr>
                <a:schemeClr val="dk1"/>
              </a:buClr>
              <a:buSzPts val="1800"/>
              <a:buFont typeface="Palanquin Dark"/>
              <a:buChar char="○"/>
            </a:pPr>
            <a:r>
              <a:rPr lang="en" sz="1800">
                <a:solidFill>
                  <a:schemeClr val="dk1"/>
                </a:solidFill>
                <a:latin typeface="Palanquin Dark"/>
                <a:ea typeface="Palanquin Dark"/>
                <a:cs typeface="Palanquin Dark"/>
                <a:sym typeface="Palanquin Dark"/>
              </a:rPr>
              <a:t>Consistency of word choice</a:t>
            </a:r>
            <a:endParaRPr sz="1800">
              <a:solidFill>
                <a:schemeClr val="dk1"/>
              </a:solidFill>
              <a:latin typeface="Palanquin Dark"/>
              <a:ea typeface="Palanquin Dark"/>
              <a:cs typeface="Palanquin Dark"/>
              <a:sym typeface="Palanquin Dark"/>
            </a:endParaRPr>
          </a:p>
          <a:p>
            <a:pPr indent="-342900" lvl="1" marL="914400" rtl="0" algn="l">
              <a:spcBef>
                <a:spcPts val="0"/>
              </a:spcBef>
              <a:spcAft>
                <a:spcPts val="0"/>
              </a:spcAft>
              <a:buClr>
                <a:schemeClr val="dk1"/>
              </a:buClr>
              <a:buSzPts val="1800"/>
              <a:buFont typeface="Palanquin Dark"/>
              <a:buChar char="○"/>
            </a:pPr>
            <a:r>
              <a:rPr lang="en" sz="1800">
                <a:solidFill>
                  <a:schemeClr val="dk1"/>
                </a:solidFill>
                <a:latin typeface="Palanquin Dark"/>
                <a:ea typeface="Palanquin Dark"/>
                <a:cs typeface="Palanquin Dark"/>
                <a:sym typeface="Palanquin Dark"/>
              </a:rPr>
              <a:t>Usefulness of guidance</a:t>
            </a:r>
            <a:endParaRPr sz="1800">
              <a:solidFill>
                <a:schemeClr val="dk1"/>
              </a:solidFill>
              <a:latin typeface="Palanquin Dark"/>
              <a:ea typeface="Palanquin Dark"/>
              <a:cs typeface="Palanquin Dark"/>
              <a:sym typeface="Palanquin Dar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7"/>
          <p:cNvSpPr txBox="1"/>
          <p:nvPr/>
        </p:nvSpPr>
        <p:spPr>
          <a:xfrm>
            <a:off x="25" y="0"/>
            <a:ext cx="91440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5000">
                <a:solidFill>
                  <a:srgbClr val="FFFFFF"/>
                </a:solidFill>
                <a:latin typeface="Palanquin Dark"/>
                <a:ea typeface="Palanquin Dark"/>
                <a:cs typeface="Palanquin Dark"/>
                <a:sym typeface="Palanquin Dark"/>
              </a:rPr>
              <a:t>Summary Example</a:t>
            </a:r>
            <a:endParaRPr sz="700"/>
          </a:p>
        </p:txBody>
      </p:sp>
      <p:sp>
        <p:nvSpPr>
          <p:cNvPr id="369" name="Google Shape;369;p37"/>
          <p:cNvSpPr txBox="1"/>
          <p:nvPr/>
        </p:nvSpPr>
        <p:spPr>
          <a:xfrm>
            <a:off x="1312225" y="769500"/>
            <a:ext cx="6519600" cy="441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 Ms. ___ is a ___ year old woman with a history of unspecified psychotic disorder who presented to the hospital after an altercation with her neighbor and complaints of palpitations.</a:t>
            </a:r>
            <a:endParaRPr sz="1100">
              <a:solidFill>
                <a:schemeClr val="dk1"/>
              </a:solidFill>
              <a:latin typeface="Palanquin Dark"/>
              <a:ea typeface="Palanquin Dark"/>
              <a:cs typeface="Palanquin Dark"/>
              <a:sym typeface="Palanquin Dark"/>
            </a:endParaRPr>
          </a:p>
          <a:p>
            <a:pPr indent="0" lvl="0" marL="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 She has been endorsing delusions of pregnancy with triplets and disorganized behavior.</a:t>
            </a:r>
            <a:endParaRPr sz="1100">
              <a:solidFill>
                <a:schemeClr val="dk1"/>
              </a:solidFill>
              <a:latin typeface="Palanquin Dark"/>
              <a:ea typeface="Palanquin Dark"/>
              <a:cs typeface="Palanquin Dark"/>
              <a:sym typeface="Palanquin Dark"/>
            </a:endParaRPr>
          </a:p>
          <a:p>
            <a:pPr indent="0" lvl="0" marL="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 Ms. ___ believes her neighbor is wrongfully living in her house and accuses the neighbor of stealing her identity for car registration.</a:t>
            </a:r>
            <a:endParaRPr sz="1100">
              <a:solidFill>
                <a:schemeClr val="dk1"/>
              </a:solidFill>
              <a:latin typeface="Palanquin Dark"/>
              <a:ea typeface="Palanquin Dark"/>
              <a:cs typeface="Palanquin Dark"/>
              <a:sym typeface="Palanquin Dark"/>
            </a:endParaRPr>
          </a:p>
          <a:p>
            <a:pPr indent="0" lvl="0" marL="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 She claims to be pregnant with 4 babies located in her rib cage but denies other symptoms of psychosis.</a:t>
            </a:r>
            <a:endParaRPr sz="1100">
              <a:solidFill>
                <a:schemeClr val="dk1"/>
              </a:solidFill>
              <a:latin typeface="Palanquin Dark"/>
              <a:ea typeface="Palanquin Dark"/>
              <a:cs typeface="Palanquin Dark"/>
              <a:sym typeface="Palanquin Dark"/>
            </a:endParaRPr>
          </a:p>
          <a:p>
            <a:pPr indent="0" lvl="0" marL="0" rtl="0" algn="l">
              <a:spcBef>
                <a:spcPts val="0"/>
              </a:spcBef>
              <a:spcAft>
                <a:spcPts val="0"/>
              </a:spcAft>
              <a:buClr>
                <a:schemeClr val="dk2"/>
              </a:buClr>
              <a:buSzPts val="1100"/>
              <a:buFont typeface="Arial"/>
              <a:buNone/>
            </a:pPr>
            <a:r>
              <a:rPr lang="en" sz="1100">
                <a:solidFill>
                  <a:schemeClr val="dk1"/>
                </a:solidFill>
                <a:highlight>
                  <a:srgbClr val="F1C232"/>
                </a:highlight>
                <a:latin typeface="Palanquin Dark"/>
                <a:ea typeface="Palanquin Dark"/>
                <a:cs typeface="Palanquin Dark"/>
                <a:sym typeface="Palanquin Dark"/>
              </a:rPr>
              <a:t>- She has a son with bipolar disorder in her family history.</a:t>
            </a:r>
            <a:endParaRPr sz="1100">
              <a:solidFill>
                <a:schemeClr val="dk1"/>
              </a:solidFill>
              <a:highlight>
                <a:srgbClr val="F1C232"/>
              </a:highlight>
              <a:latin typeface="Palanquin Dark"/>
              <a:ea typeface="Palanquin Dark"/>
              <a:cs typeface="Palanquin Dark"/>
              <a:sym typeface="Palanquin Dark"/>
            </a:endParaRPr>
          </a:p>
          <a:p>
            <a:pPr indent="0" lvl="0" marL="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 Discharge instructions include following up with outpatient appointments and continuing medications as prescribed.</a:t>
            </a:r>
            <a:endParaRPr sz="1100">
              <a:solidFill>
                <a:schemeClr val="dk1"/>
              </a:solidFill>
              <a:latin typeface="Palanquin Dark"/>
              <a:ea typeface="Palanquin Dark"/>
              <a:cs typeface="Palanquin Dark"/>
              <a:sym typeface="Palanquin Dark"/>
            </a:endParaRPr>
          </a:p>
          <a:p>
            <a:pPr indent="0" lvl="0" marL="0" rtl="0" algn="l">
              <a:spcBef>
                <a:spcPts val="0"/>
              </a:spcBef>
              <a:spcAft>
                <a:spcPts val="0"/>
              </a:spcAft>
              <a:buClr>
                <a:schemeClr val="dk2"/>
              </a:buClr>
              <a:buSzPts val="1100"/>
              <a:buFont typeface="Arial"/>
              <a:buNone/>
            </a:pPr>
            <a:r>
              <a:t/>
            </a:r>
            <a:endParaRPr sz="1100">
              <a:solidFill>
                <a:schemeClr val="dk1"/>
              </a:solidFill>
              <a:latin typeface="Palanquin Dark"/>
              <a:ea typeface="Palanquin Dark"/>
              <a:cs typeface="Palanquin Dark"/>
              <a:sym typeface="Palanquin Dark"/>
            </a:endParaRPr>
          </a:p>
          <a:p>
            <a:pPr indent="0" lvl="0" marL="0" rtl="0" algn="l">
              <a:spcBef>
                <a:spcPts val="0"/>
              </a:spcBef>
              <a:spcAft>
                <a:spcPts val="0"/>
              </a:spcAft>
              <a:buClr>
                <a:schemeClr val="dk2"/>
              </a:buClr>
              <a:buSzPts val="1100"/>
              <a:buFont typeface="Arial"/>
              <a:buNone/>
            </a:pPr>
            <a:r>
              <a:t/>
            </a:r>
            <a:endParaRPr sz="1100">
              <a:solidFill>
                <a:schemeClr val="dk1"/>
              </a:solidFill>
              <a:latin typeface="Palanquin Dark"/>
              <a:ea typeface="Palanquin Dark"/>
              <a:cs typeface="Palanquin Dark"/>
              <a:sym typeface="Palanquin Dark"/>
            </a:endParaRPr>
          </a:p>
          <a:p>
            <a:pPr indent="0" lvl="0" marL="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Key Points for Goals of Care Conversation:</a:t>
            </a:r>
            <a:endParaRPr sz="1100">
              <a:solidFill>
                <a:schemeClr val="dk1"/>
              </a:solidFill>
              <a:latin typeface="Palanquin Dark"/>
              <a:ea typeface="Palanquin Dark"/>
              <a:cs typeface="Palanquin Dark"/>
              <a:sym typeface="Palanquin Dark"/>
            </a:endParaRPr>
          </a:p>
          <a:p>
            <a:pPr indent="0" lvl="0" marL="0" rtl="0" algn="l">
              <a:spcBef>
                <a:spcPts val="0"/>
              </a:spcBef>
              <a:spcAft>
                <a:spcPts val="0"/>
              </a:spcAft>
              <a:buClr>
                <a:schemeClr val="dk2"/>
              </a:buClr>
              <a:buSzPts val="1100"/>
              <a:buFont typeface="Arial"/>
              <a:buNone/>
            </a:pPr>
            <a:r>
              <a:t/>
            </a:r>
            <a:endParaRPr sz="1100">
              <a:solidFill>
                <a:schemeClr val="dk1"/>
              </a:solidFill>
              <a:latin typeface="Palanquin Dark"/>
              <a:ea typeface="Palanquin Dark"/>
              <a:cs typeface="Palanquin Dark"/>
              <a:sym typeface="Palanquin Dark"/>
            </a:endParaRPr>
          </a:p>
          <a:p>
            <a:pPr indent="0" lvl="0" marL="0" rtl="0" algn="l">
              <a:spcBef>
                <a:spcPts val="0"/>
              </a:spcBef>
              <a:spcAft>
                <a:spcPts val="0"/>
              </a:spcAft>
              <a:buClr>
                <a:schemeClr val="dk2"/>
              </a:buClr>
              <a:buSzPts val="1100"/>
              <a:buFont typeface="Arial"/>
              <a:buNone/>
            </a:pPr>
            <a:r>
              <a:t/>
            </a:r>
            <a:endParaRPr sz="1100">
              <a:solidFill>
                <a:schemeClr val="dk1"/>
              </a:solidFill>
              <a:latin typeface="Palanquin Dark"/>
              <a:ea typeface="Palanquin Dark"/>
              <a:cs typeface="Palanquin Dark"/>
              <a:sym typeface="Palanquin Dark"/>
            </a:endParaRPr>
          </a:p>
          <a:p>
            <a:pPr indent="0" lvl="0" marL="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 Address Ms. ___'s delusional beliefs about her pregnancy and the situation with her neighbor in a sensitive manner.</a:t>
            </a:r>
            <a:endParaRPr sz="1100">
              <a:solidFill>
                <a:schemeClr val="dk1"/>
              </a:solidFill>
              <a:latin typeface="Palanquin Dark"/>
              <a:ea typeface="Palanquin Dark"/>
              <a:cs typeface="Palanquin Dark"/>
              <a:sym typeface="Palanquin Dark"/>
            </a:endParaRPr>
          </a:p>
          <a:p>
            <a:pPr indent="0" lvl="0" marL="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 Discuss any concerns or fears she may have about her current living situation and interactions with others.</a:t>
            </a:r>
            <a:endParaRPr sz="1100">
              <a:solidFill>
                <a:schemeClr val="dk1"/>
              </a:solidFill>
              <a:latin typeface="Palanquin Dark"/>
              <a:ea typeface="Palanquin Dark"/>
              <a:cs typeface="Palanquin Dark"/>
              <a:sym typeface="Palanquin Dark"/>
            </a:endParaRPr>
          </a:p>
          <a:p>
            <a:pPr indent="0" lvl="0" marL="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 Explore her understanding of her current medical condition and how it is affecting her daily life.</a:t>
            </a:r>
            <a:endParaRPr sz="1100">
              <a:solidFill>
                <a:schemeClr val="dk1"/>
              </a:solidFill>
              <a:latin typeface="Palanquin Dark"/>
              <a:ea typeface="Palanquin Dark"/>
              <a:cs typeface="Palanquin Dark"/>
              <a:sym typeface="Palanquin Dark"/>
            </a:endParaRPr>
          </a:p>
          <a:p>
            <a:pPr indent="0" lvl="0" marL="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 Assess her support system and willingness to engage in ongoing psychiatric care.</a:t>
            </a:r>
            <a:endParaRPr sz="1100">
              <a:solidFill>
                <a:schemeClr val="dk1"/>
              </a:solidFill>
              <a:latin typeface="Palanquin Dark"/>
              <a:ea typeface="Palanquin Dark"/>
              <a:cs typeface="Palanquin Dark"/>
              <a:sym typeface="Palanquin Dark"/>
            </a:endParaRPr>
          </a:p>
          <a:p>
            <a:pPr indent="0" lvl="0" marL="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 Collaborate with her outpatient providers to ensure continuity of care and address any safety concerns.</a:t>
            </a:r>
            <a:endParaRPr sz="1100">
              <a:solidFill>
                <a:schemeClr val="dk1"/>
              </a:solidFill>
              <a:latin typeface="Palanquin Dark"/>
              <a:ea typeface="Palanquin Dark"/>
              <a:cs typeface="Palanquin Dark"/>
              <a:sym typeface="Palanquin Dark"/>
            </a:endParaRPr>
          </a:p>
          <a:p>
            <a:pPr indent="0" lvl="0" marL="0" rtl="0" algn="l">
              <a:spcBef>
                <a:spcPts val="0"/>
              </a:spcBef>
              <a:spcAft>
                <a:spcPts val="0"/>
              </a:spcAft>
              <a:buNone/>
            </a:pPr>
            <a:r>
              <a:t/>
            </a:r>
            <a:endParaRPr sz="1100">
              <a:solidFill>
                <a:schemeClr val="dk1"/>
              </a:solidFill>
              <a:latin typeface="Palanquin Dark"/>
              <a:ea typeface="Palanquin Dark"/>
              <a:cs typeface="Palanquin Dark"/>
              <a:sym typeface="Palanquin Dark"/>
            </a:endParaRPr>
          </a:p>
          <a:p>
            <a:pPr indent="0" lvl="0" marL="457200" rtl="0" algn="l">
              <a:spcBef>
                <a:spcPts val="0"/>
              </a:spcBef>
              <a:spcAft>
                <a:spcPts val="0"/>
              </a:spcAft>
              <a:buNone/>
            </a:pPr>
            <a:r>
              <a:t/>
            </a:r>
            <a:endParaRPr sz="1100">
              <a:solidFill>
                <a:schemeClr val="dk1"/>
              </a:solidFill>
              <a:latin typeface="Palanquin Dark"/>
              <a:ea typeface="Palanquin Dark"/>
              <a:cs typeface="Palanquin Dark"/>
              <a:sym typeface="Palanquin Dar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8"/>
          <p:cNvSpPr txBox="1"/>
          <p:nvPr/>
        </p:nvSpPr>
        <p:spPr>
          <a:xfrm>
            <a:off x="25" y="0"/>
            <a:ext cx="91440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5000">
                <a:solidFill>
                  <a:srgbClr val="FFFFFF"/>
                </a:solidFill>
                <a:latin typeface="Palanquin Dark"/>
                <a:ea typeface="Palanquin Dark"/>
                <a:cs typeface="Palanquin Dark"/>
                <a:sym typeface="Palanquin Dark"/>
              </a:rPr>
              <a:t>Summary Example</a:t>
            </a:r>
            <a:endParaRPr sz="700"/>
          </a:p>
        </p:txBody>
      </p:sp>
      <p:pic>
        <p:nvPicPr>
          <p:cNvPr id="375" name="Google Shape;375;p38"/>
          <p:cNvPicPr preferRelativeResize="0"/>
          <p:nvPr/>
        </p:nvPicPr>
        <p:blipFill>
          <a:blip r:embed="rId3">
            <a:alphaModFix/>
          </a:blip>
          <a:stretch>
            <a:fillRect/>
          </a:stretch>
        </p:blipFill>
        <p:spPr>
          <a:xfrm>
            <a:off x="628650" y="845388"/>
            <a:ext cx="5924149" cy="3886224"/>
          </a:xfrm>
          <a:prstGeom prst="rect">
            <a:avLst/>
          </a:prstGeom>
          <a:noFill/>
          <a:ln>
            <a:noFill/>
          </a:ln>
        </p:spPr>
      </p:pic>
      <p:sp>
        <p:nvSpPr>
          <p:cNvPr id="376" name="Google Shape;376;p38"/>
          <p:cNvSpPr txBox="1"/>
          <p:nvPr/>
        </p:nvSpPr>
        <p:spPr>
          <a:xfrm>
            <a:off x="1312225" y="1947025"/>
            <a:ext cx="390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highlight>
                  <a:srgbClr val="F1C232"/>
                </a:highlight>
                <a:latin typeface="Palanquin Dark"/>
                <a:ea typeface="Palanquin Dark"/>
                <a:cs typeface="Palanquin Dark"/>
                <a:sym typeface="Palanquin Dark"/>
              </a:rPr>
              <a:t>- She has a son with bipolar disorder in her family history.</a:t>
            </a:r>
            <a:endParaRPr sz="1100">
              <a:solidFill>
                <a:schemeClr val="dk1"/>
              </a:solidFill>
              <a:highlight>
                <a:srgbClr val="F1C232"/>
              </a:highlight>
              <a:latin typeface="Palanquin Dark"/>
              <a:ea typeface="Palanquin Dark"/>
              <a:cs typeface="Palanquin Dark"/>
              <a:sym typeface="Palanquin Dark"/>
            </a:endParaRPr>
          </a:p>
        </p:txBody>
      </p:sp>
      <p:sp>
        <p:nvSpPr>
          <p:cNvPr id="377" name="Google Shape;377;p38"/>
          <p:cNvSpPr/>
          <p:nvPr/>
        </p:nvSpPr>
        <p:spPr>
          <a:xfrm>
            <a:off x="1438300" y="2510750"/>
            <a:ext cx="4203300" cy="138000"/>
          </a:xfrm>
          <a:prstGeom prst="rect">
            <a:avLst/>
          </a:prstGeom>
          <a:solidFill>
            <a:srgbClr val="FFAB40">
              <a:alpha val="364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1" name="Shape 381"/>
        <p:cNvGrpSpPr/>
        <p:nvPr/>
      </p:nvGrpSpPr>
      <p:grpSpPr>
        <a:xfrm>
          <a:off x="0" y="0"/>
          <a:ext cx="0" cy="0"/>
          <a:chOff x="0" y="0"/>
          <a:chExt cx="0" cy="0"/>
        </a:xfrm>
      </p:grpSpPr>
      <p:sp>
        <p:nvSpPr>
          <p:cNvPr id="382" name="Google Shape;382;p39"/>
          <p:cNvSpPr txBox="1"/>
          <p:nvPr/>
        </p:nvSpPr>
        <p:spPr>
          <a:xfrm>
            <a:off x="25" y="0"/>
            <a:ext cx="91440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5000">
                <a:solidFill>
                  <a:srgbClr val="FFFFFF"/>
                </a:solidFill>
                <a:latin typeface="Palanquin Dark"/>
                <a:ea typeface="Palanquin Dark"/>
                <a:cs typeface="Palanquin Dark"/>
                <a:sym typeface="Palanquin Dark"/>
              </a:rPr>
              <a:t>Summary Example</a:t>
            </a:r>
            <a:endParaRPr sz="700"/>
          </a:p>
        </p:txBody>
      </p:sp>
      <p:sp>
        <p:nvSpPr>
          <p:cNvPr id="383" name="Google Shape;383;p39"/>
          <p:cNvSpPr txBox="1"/>
          <p:nvPr/>
        </p:nvSpPr>
        <p:spPr>
          <a:xfrm>
            <a:off x="980925" y="980050"/>
            <a:ext cx="6549300" cy="4079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Summary:</a:t>
            </a:r>
            <a:endParaRPr sz="1100">
              <a:solidFill>
                <a:schemeClr val="dk1"/>
              </a:solidFill>
              <a:latin typeface="Palanquin Dark"/>
              <a:ea typeface="Palanquin Dark"/>
              <a:cs typeface="Palanquin Dark"/>
              <a:sym typeface="Palanquin Dark"/>
            </a:endParaRPr>
          </a:p>
          <a:p>
            <a:pPr indent="0" lvl="0" marL="457200" rtl="0" algn="l">
              <a:spcBef>
                <a:spcPts val="0"/>
              </a:spcBef>
              <a:spcAft>
                <a:spcPts val="0"/>
              </a:spcAft>
              <a:buClr>
                <a:schemeClr val="dk2"/>
              </a:buClr>
              <a:buSzPts val="1100"/>
              <a:buFont typeface="Arial"/>
              <a:buNone/>
            </a:pPr>
            <a:r>
              <a:t/>
            </a:r>
            <a:endParaRPr sz="1100">
              <a:solidFill>
                <a:schemeClr val="dk1"/>
              </a:solidFill>
              <a:latin typeface="Palanquin Dark"/>
              <a:ea typeface="Palanquin Dark"/>
              <a:cs typeface="Palanquin Dark"/>
              <a:sym typeface="Palanquin Dark"/>
            </a:endParaRPr>
          </a:p>
          <a:p>
            <a:pPr indent="0" lvl="0" marL="45720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1) Current medical status and prognosis:</a:t>
            </a:r>
            <a:endParaRPr sz="1100">
              <a:solidFill>
                <a:schemeClr val="dk1"/>
              </a:solidFill>
              <a:latin typeface="Palanquin Dark"/>
              <a:ea typeface="Palanquin Dark"/>
              <a:cs typeface="Palanquin Dark"/>
              <a:sym typeface="Palanquin Dark"/>
            </a:endParaRPr>
          </a:p>
          <a:p>
            <a:pPr indent="0" lvl="0" marL="45720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 A ___ year old female with ___ syndrome, factor V deficiency, and asthma presented with chest pain and dyspnea. Initial workup ruled out PE but showed elevated d-dimer. Pain responded to morphine. Ongoing issues include asthma, menorrhagia, and nausea post-procedure.</a:t>
            </a:r>
            <a:endParaRPr sz="1100">
              <a:solidFill>
                <a:schemeClr val="dk1"/>
              </a:solidFill>
              <a:latin typeface="Palanquin Dark"/>
              <a:ea typeface="Palanquin Dark"/>
              <a:cs typeface="Palanquin Dark"/>
              <a:sym typeface="Palanquin Dark"/>
            </a:endParaRPr>
          </a:p>
          <a:p>
            <a:pPr indent="0" lvl="0" marL="45720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2) Functional status:</a:t>
            </a:r>
            <a:endParaRPr sz="1100">
              <a:solidFill>
                <a:schemeClr val="dk1"/>
              </a:solidFill>
              <a:latin typeface="Palanquin Dark"/>
              <a:ea typeface="Palanquin Dark"/>
              <a:cs typeface="Palanquin Dark"/>
              <a:sym typeface="Palanquin Dark"/>
            </a:endParaRPr>
          </a:p>
          <a:p>
            <a:pPr indent="0" lvl="0" marL="45720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 Reports increased lower extremity edema; difficulty walking. Recurrent heavy vaginal bleeding resolved 2 days prior to admission. No other significant functional limitations mentioned.</a:t>
            </a:r>
            <a:endParaRPr sz="1100">
              <a:solidFill>
                <a:schemeClr val="dk1"/>
              </a:solidFill>
              <a:latin typeface="Palanquin Dark"/>
              <a:ea typeface="Palanquin Dark"/>
              <a:cs typeface="Palanquin Dark"/>
              <a:sym typeface="Palanquin Dark"/>
            </a:endParaRPr>
          </a:p>
          <a:p>
            <a:pPr indent="0" lvl="0" marL="45720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3) Patient's wishes:</a:t>
            </a:r>
            <a:endParaRPr sz="1100">
              <a:solidFill>
                <a:schemeClr val="dk1"/>
              </a:solidFill>
              <a:latin typeface="Palanquin Dark"/>
              <a:ea typeface="Palanquin Dark"/>
              <a:cs typeface="Palanquin Dark"/>
              <a:sym typeface="Palanquin Dark"/>
            </a:endParaRPr>
          </a:p>
          <a:p>
            <a:pPr indent="0" lvl="0" marL="45720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 Expresses concern about worsening asthma symptoms and recurrent chest pain episodes. Feels constant nausea post-procedure. History of anxiety and possible PTSD following past medical issues.</a:t>
            </a:r>
            <a:endParaRPr sz="1100">
              <a:solidFill>
                <a:schemeClr val="dk1"/>
              </a:solidFill>
              <a:latin typeface="Palanquin Dark"/>
              <a:ea typeface="Palanquin Dark"/>
              <a:cs typeface="Palanquin Dark"/>
              <a:sym typeface="Palanquin Dark"/>
            </a:endParaRPr>
          </a:p>
          <a:p>
            <a:pPr indent="0" lvl="0" marL="45720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4) Goals of care conversation points:</a:t>
            </a:r>
            <a:endParaRPr sz="1100">
              <a:solidFill>
                <a:schemeClr val="dk1"/>
              </a:solidFill>
              <a:latin typeface="Palanquin Dark"/>
              <a:ea typeface="Palanquin Dark"/>
              <a:cs typeface="Palanquin Dark"/>
              <a:sym typeface="Palanquin Dark"/>
            </a:endParaRPr>
          </a:p>
          <a:p>
            <a:pPr indent="0" lvl="0" marL="45720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 Address patient's priorities for managing symptoms and improving quality of life. Discuss preferences regarding treatment options, including comfort measures, life-sustaining treatments, and goals for future care. Consider exploring advanced care planning and end-of-life wishes in a sensitive and empathetic manner.</a:t>
            </a:r>
            <a:endParaRPr sz="1100">
              <a:solidFill>
                <a:schemeClr val="dk1"/>
              </a:solidFill>
              <a:latin typeface="Palanquin Dark"/>
              <a:ea typeface="Palanquin Dark"/>
              <a:cs typeface="Palanquin Dark"/>
              <a:sym typeface="Palanquin Dark"/>
            </a:endParaRPr>
          </a:p>
          <a:p>
            <a:pPr indent="0" lvl="0" marL="45720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Overall, the goals of care conversation should focus on understanding the patient's values, preferences, and concerns to guide decision-making and provide patient-centered care.</a:t>
            </a:r>
            <a:endParaRPr sz="1100">
              <a:solidFill>
                <a:schemeClr val="dk1"/>
              </a:solidFill>
              <a:latin typeface="Palanquin Dark"/>
              <a:ea typeface="Palanquin Dark"/>
              <a:cs typeface="Palanquin Dark"/>
              <a:sym typeface="Palanquin Dark"/>
            </a:endParaRPr>
          </a:p>
          <a:p>
            <a:pPr indent="0" lvl="0" marL="457200" rtl="0" algn="l">
              <a:spcBef>
                <a:spcPts val="0"/>
              </a:spcBef>
              <a:spcAft>
                <a:spcPts val="0"/>
              </a:spcAft>
              <a:buNone/>
            </a:pPr>
            <a:r>
              <a:t/>
            </a:r>
            <a:endParaRPr sz="1100">
              <a:solidFill>
                <a:schemeClr val="dk1"/>
              </a:solidFill>
              <a:latin typeface="Palanquin Dark"/>
              <a:ea typeface="Palanquin Dark"/>
              <a:cs typeface="Palanquin Dark"/>
              <a:sym typeface="Palanquin Dar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13"/>
          <p:cNvPicPr preferRelativeResize="0"/>
          <p:nvPr/>
        </p:nvPicPr>
        <p:blipFill>
          <a:blip r:embed="rId3">
            <a:alphaModFix/>
          </a:blip>
          <a:stretch>
            <a:fillRect/>
          </a:stretch>
        </p:blipFill>
        <p:spPr>
          <a:xfrm>
            <a:off x="152400" y="152400"/>
            <a:ext cx="4635126" cy="1482475"/>
          </a:xfrm>
          <a:prstGeom prst="rect">
            <a:avLst/>
          </a:prstGeom>
          <a:noFill/>
          <a:ln>
            <a:noFill/>
          </a:ln>
        </p:spPr>
      </p:pic>
      <p:pic>
        <p:nvPicPr>
          <p:cNvPr id="124" name="Google Shape;124;p13"/>
          <p:cNvPicPr preferRelativeResize="0"/>
          <p:nvPr/>
        </p:nvPicPr>
        <p:blipFill rotWithShape="1">
          <a:blip r:embed="rId4">
            <a:alphaModFix/>
          </a:blip>
          <a:srcRect b="12072" l="0" r="0" t="0"/>
          <a:stretch/>
        </p:blipFill>
        <p:spPr>
          <a:xfrm>
            <a:off x="152400" y="1787275"/>
            <a:ext cx="4288650" cy="1666725"/>
          </a:xfrm>
          <a:prstGeom prst="rect">
            <a:avLst/>
          </a:prstGeom>
          <a:noFill/>
          <a:ln>
            <a:noFill/>
          </a:ln>
        </p:spPr>
      </p:pic>
      <p:pic>
        <p:nvPicPr>
          <p:cNvPr id="125" name="Google Shape;125;p13"/>
          <p:cNvPicPr preferRelativeResize="0"/>
          <p:nvPr/>
        </p:nvPicPr>
        <p:blipFill>
          <a:blip r:embed="rId5">
            <a:alphaModFix/>
          </a:blip>
          <a:stretch>
            <a:fillRect/>
          </a:stretch>
        </p:blipFill>
        <p:spPr>
          <a:xfrm>
            <a:off x="152400" y="3810800"/>
            <a:ext cx="8839200" cy="863600"/>
          </a:xfrm>
          <a:prstGeom prst="rect">
            <a:avLst/>
          </a:prstGeom>
          <a:noFill/>
          <a:ln>
            <a:noFill/>
          </a:ln>
        </p:spPr>
      </p:pic>
      <p:pic>
        <p:nvPicPr>
          <p:cNvPr id="126" name="Google Shape;126;p13"/>
          <p:cNvPicPr preferRelativeResize="0"/>
          <p:nvPr/>
        </p:nvPicPr>
        <p:blipFill>
          <a:blip r:embed="rId6">
            <a:alphaModFix/>
          </a:blip>
          <a:stretch>
            <a:fillRect/>
          </a:stretch>
        </p:blipFill>
        <p:spPr>
          <a:xfrm>
            <a:off x="4967000" y="205887"/>
            <a:ext cx="4051447" cy="1375500"/>
          </a:xfrm>
          <a:prstGeom prst="rect">
            <a:avLst/>
          </a:prstGeom>
          <a:noFill/>
          <a:ln>
            <a:noFill/>
          </a:ln>
        </p:spPr>
      </p:pic>
      <p:pic>
        <p:nvPicPr>
          <p:cNvPr id="127" name="Google Shape;127;p13"/>
          <p:cNvPicPr preferRelativeResize="0"/>
          <p:nvPr/>
        </p:nvPicPr>
        <p:blipFill>
          <a:blip r:embed="rId7">
            <a:alphaModFix/>
          </a:blip>
          <a:stretch>
            <a:fillRect/>
          </a:stretch>
        </p:blipFill>
        <p:spPr>
          <a:xfrm>
            <a:off x="4630263" y="2008339"/>
            <a:ext cx="4209888" cy="1375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7" name="Shape 387"/>
        <p:cNvGrpSpPr/>
        <p:nvPr/>
      </p:nvGrpSpPr>
      <p:grpSpPr>
        <a:xfrm>
          <a:off x="0" y="0"/>
          <a:ext cx="0" cy="0"/>
          <a:chOff x="0" y="0"/>
          <a:chExt cx="0" cy="0"/>
        </a:xfrm>
      </p:grpSpPr>
      <p:sp>
        <p:nvSpPr>
          <p:cNvPr id="388" name="Google Shape;388;p40"/>
          <p:cNvSpPr txBox="1"/>
          <p:nvPr/>
        </p:nvSpPr>
        <p:spPr>
          <a:xfrm>
            <a:off x="25" y="0"/>
            <a:ext cx="91440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5000">
                <a:solidFill>
                  <a:srgbClr val="FFFFFF"/>
                </a:solidFill>
                <a:latin typeface="Palanquin Dark"/>
                <a:ea typeface="Palanquin Dark"/>
                <a:cs typeface="Palanquin Dark"/>
                <a:sym typeface="Palanquin Dark"/>
              </a:rPr>
              <a:t>Summary Example</a:t>
            </a:r>
            <a:endParaRPr sz="700"/>
          </a:p>
        </p:txBody>
      </p:sp>
      <p:sp>
        <p:nvSpPr>
          <p:cNvPr id="389" name="Google Shape;389;p40"/>
          <p:cNvSpPr txBox="1"/>
          <p:nvPr/>
        </p:nvSpPr>
        <p:spPr>
          <a:xfrm>
            <a:off x="980925" y="1335450"/>
            <a:ext cx="6519600" cy="3570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The patient is a __-year-old female with a history of cervical ___, weakness, and seizure in the ED. She has been experiencing increasing lethargy, poor PO intake, and dehydration for the past 2 weeks. Imaging revealed an abnormal uterus, L2 vertebral body compression deformity, and a soft tissue mass in the subcarinal region. The decision was made not to pursue EGD and instead plan for outpatient XRT. The patient had a seizure in the ED and was treated with IV Ativan. She will require oncology follow-up and further evaluation for weakness. </a:t>
            </a:r>
            <a:endParaRPr sz="1100">
              <a:solidFill>
                <a:schemeClr val="dk1"/>
              </a:solidFill>
              <a:latin typeface="Palanquin Dark"/>
              <a:ea typeface="Palanquin Dark"/>
              <a:cs typeface="Palanquin Dark"/>
              <a:sym typeface="Palanquin Dark"/>
            </a:endParaRPr>
          </a:p>
          <a:p>
            <a:pPr indent="0" lvl="0" marL="457200" rtl="0" algn="l">
              <a:spcBef>
                <a:spcPts val="0"/>
              </a:spcBef>
              <a:spcAft>
                <a:spcPts val="0"/>
              </a:spcAft>
              <a:buClr>
                <a:schemeClr val="dk2"/>
              </a:buClr>
              <a:buSzPts val="1100"/>
              <a:buFont typeface="Arial"/>
              <a:buNone/>
            </a:pPr>
            <a:r>
              <a:t/>
            </a:r>
            <a:endParaRPr sz="1100">
              <a:solidFill>
                <a:schemeClr val="dk1"/>
              </a:solidFill>
              <a:latin typeface="Palanquin Dark"/>
              <a:ea typeface="Palanquin Dark"/>
              <a:cs typeface="Palanquin Dark"/>
              <a:sym typeface="Palanquin Dark"/>
            </a:endParaRPr>
          </a:p>
          <a:p>
            <a:pPr indent="0" lvl="0" marL="45720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Key Points for Goals of Care Conversation:</a:t>
            </a:r>
            <a:endParaRPr sz="1100">
              <a:solidFill>
                <a:schemeClr val="dk1"/>
              </a:solidFill>
              <a:latin typeface="Palanquin Dark"/>
              <a:ea typeface="Palanquin Dark"/>
              <a:cs typeface="Palanquin Dark"/>
              <a:sym typeface="Palanquin Dark"/>
            </a:endParaRPr>
          </a:p>
          <a:p>
            <a:pPr indent="0" lvl="0" marL="45720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1. Discuss the patient's current medical status and prognosis, including the need for oncology follow-up and further evaluation.</a:t>
            </a:r>
            <a:endParaRPr sz="1100">
              <a:solidFill>
                <a:schemeClr val="dk1"/>
              </a:solidFill>
              <a:latin typeface="Palanquin Dark"/>
              <a:ea typeface="Palanquin Dark"/>
              <a:cs typeface="Palanquin Dark"/>
              <a:sym typeface="Palanquin Dark"/>
            </a:endParaRPr>
          </a:p>
          <a:p>
            <a:pPr indent="0" lvl="0" marL="457200" rtl="0" algn="l">
              <a:spcBef>
                <a:spcPts val="0"/>
              </a:spcBef>
              <a:spcAft>
                <a:spcPts val="0"/>
              </a:spcAft>
              <a:buClr>
                <a:schemeClr val="dk2"/>
              </a:buClr>
              <a:buSzPts val="1100"/>
              <a:buFont typeface="Arial"/>
              <a:buNone/>
            </a:pPr>
            <a:r>
              <a:rPr lang="en" sz="1100">
                <a:solidFill>
                  <a:schemeClr val="dk1"/>
                </a:solidFill>
                <a:highlight>
                  <a:srgbClr val="93C47D"/>
                </a:highlight>
                <a:latin typeface="Palanquin Dark"/>
                <a:ea typeface="Palanquin Dark"/>
                <a:cs typeface="Palanquin Dark"/>
                <a:sym typeface="Palanquin Dark"/>
              </a:rPr>
              <a:t>2. Address the patient's functional limitations, such as weakness and inability to walk, and explore options for rehab placement.</a:t>
            </a:r>
            <a:endParaRPr sz="1100">
              <a:solidFill>
                <a:schemeClr val="dk1"/>
              </a:solidFill>
              <a:highlight>
                <a:srgbClr val="93C47D"/>
              </a:highlight>
              <a:latin typeface="Palanquin Dark"/>
              <a:ea typeface="Palanquin Dark"/>
              <a:cs typeface="Palanquin Dark"/>
              <a:sym typeface="Palanquin Dark"/>
            </a:endParaRPr>
          </a:p>
          <a:p>
            <a:pPr indent="0" lvl="0" marL="45720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3. Explore the patient's wishes regarding treatment, quality of life, and end-of-life care, considering her known history and current condition.</a:t>
            </a:r>
            <a:endParaRPr sz="1100">
              <a:solidFill>
                <a:schemeClr val="dk1"/>
              </a:solidFill>
              <a:latin typeface="Palanquin Dark"/>
              <a:ea typeface="Palanquin Dark"/>
              <a:cs typeface="Palanquin Dark"/>
              <a:sym typeface="Palanquin Dark"/>
            </a:endParaRPr>
          </a:p>
          <a:p>
            <a:pPr indent="0" lvl="0" marL="45720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4. Discuss comfort measures, life-sustaining treatments, and patient-centered goals to guide decision-making and care planning moving forward. </a:t>
            </a:r>
            <a:endParaRPr sz="1100">
              <a:solidFill>
                <a:schemeClr val="dk1"/>
              </a:solidFill>
              <a:latin typeface="Palanquin Dark"/>
              <a:ea typeface="Palanquin Dark"/>
              <a:cs typeface="Palanquin Dark"/>
              <a:sym typeface="Palanquin Dark"/>
            </a:endParaRPr>
          </a:p>
          <a:p>
            <a:pPr indent="0" lvl="0" marL="457200" rtl="0" algn="l">
              <a:spcBef>
                <a:spcPts val="0"/>
              </a:spcBef>
              <a:spcAft>
                <a:spcPts val="0"/>
              </a:spcAft>
              <a:buClr>
                <a:schemeClr val="dk2"/>
              </a:buClr>
              <a:buSzPts val="1100"/>
              <a:buFont typeface="Arial"/>
              <a:buNone/>
            </a:pPr>
            <a:r>
              <a:t/>
            </a:r>
            <a:endParaRPr sz="1100">
              <a:solidFill>
                <a:schemeClr val="dk1"/>
              </a:solidFill>
              <a:latin typeface="Palanquin Dark"/>
              <a:ea typeface="Palanquin Dark"/>
              <a:cs typeface="Palanquin Dark"/>
              <a:sym typeface="Palanquin Dark"/>
            </a:endParaRPr>
          </a:p>
          <a:p>
            <a:pPr indent="0" lvl="0" marL="457200" rtl="0" algn="l">
              <a:spcBef>
                <a:spcPts val="0"/>
              </a:spcBef>
              <a:spcAft>
                <a:spcPts val="0"/>
              </a:spcAft>
              <a:buClr>
                <a:schemeClr val="dk2"/>
              </a:buClr>
              <a:buSzPts val="1100"/>
              <a:buFont typeface="Arial"/>
              <a:buNone/>
            </a:pPr>
            <a:r>
              <a:rPr lang="en" sz="1100">
                <a:solidFill>
                  <a:schemeClr val="dk1"/>
                </a:solidFill>
                <a:latin typeface="Palanquin Dark"/>
                <a:ea typeface="Palanquin Dark"/>
                <a:cs typeface="Palanquin Dark"/>
                <a:sym typeface="Palanquin Dark"/>
              </a:rPr>
              <a:t>This conversation should be approached with empathy and clarity, allowing the patient to express her preferences and concerns openly.</a:t>
            </a:r>
            <a:endParaRPr sz="1100">
              <a:solidFill>
                <a:schemeClr val="dk1"/>
              </a:solidFill>
              <a:latin typeface="Palanquin Dark"/>
              <a:ea typeface="Palanquin Dark"/>
              <a:cs typeface="Palanquin Dark"/>
              <a:sym typeface="Palanquin Dark"/>
            </a:endParaRPr>
          </a:p>
          <a:p>
            <a:pPr indent="0" lvl="0" marL="457200" rtl="0" algn="l">
              <a:spcBef>
                <a:spcPts val="0"/>
              </a:spcBef>
              <a:spcAft>
                <a:spcPts val="0"/>
              </a:spcAft>
              <a:buNone/>
            </a:pPr>
            <a:r>
              <a:t/>
            </a:r>
            <a:endParaRPr sz="1100">
              <a:solidFill>
                <a:schemeClr val="dk1"/>
              </a:solidFill>
              <a:latin typeface="Palanquin Dark"/>
              <a:ea typeface="Palanquin Dark"/>
              <a:cs typeface="Palanquin Dark"/>
              <a:sym typeface="Palanquin Dark"/>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3" name="Shape 393"/>
        <p:cNvGrpSpPr/>
        <p:nvPr/>
      </p:nvGrpSpPr>
      <p:grpSpPr>
        <a:xfrm>
          <a:off x="0" y="0"/>
          <a:ext cx="0" cy="0"/>
          <a:chOff x="0" y="0"/>
          <a:chExt cx="0" cy="0"/>
        </a:xfrm>
      </p:grpSpPr>
      <p:sp>
        <p:nvSpPr>
          <p:cNvPr id="394" name="Google Shape;394;p41"/>
          <p:cNvSpPr txBox="1"/>
          <p:nvPr/>
        </p:nvSpPr>
        <p:spPr>
          <a:xfrm>
            <a:off x="25" y="0"/>
            <a:ext cx="91440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5000">
                <a:solidFill>
                  <a:srgbClr val="FFFFFF"/>
                </a:solidFill>
                <a:latin typeface="Palanquin Dark"/>
                <a:ea typeface="Palanquin Dark"/>
                <a:cs typeface="Palanquin Dark"/>
                <a:sym typeface="Palanquin Dark"/>
              </a:rPr>
              <a:t>Summary Example</a:t>
            </a:r>
            <a:endParaRPr sz="700"/>
          </a:p>
        </p:txBody>
      </p:sp>
      <p:sp>
        <p:nvSpPr>
          <p:cNvPr id="395" name="Google Shape;395;p41"/>
          <p:cNvSpPr txBox="1"/>
          <p:nvPr/>
        </p:nvSpPr>
        <p:spPr>
          <a:xfrm>
            <a:off x="980925" y="3018025"/>
            <a:ext cx="6519600" cy="692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100">
                <a:solidFill>
                  <a:schemeClr val="dk1"/>
                </a:solidFill>
                <a:highlight>
                  <a:srgbClr val="93C47D"/>
                </a:highlight>
                <a:latin typeface="Palanquin Dark"/>
                <a:ea typeface="Palanquin Dark"/>
                <a:cs typeface="Palanquin Dark"/>
                <a:sym typeface="Palanquin Dark"/>
              </a:rPr>
              <a:t>2. Address the patient's functional limitations, such as weakness and inability to walk, and explore options for rehab placement.</a:t>
            </a:r>
            <a:endParaRPr sz="1100">
              <a:solidFill>
                <a:schemeClr val="dk1"/>
              </a:solidFill>
              <a:highlight>
                <a:srgbClr val="93C47D"/>
              </a:highlight>
              <a:latin typeface="Palanquin Dark"/>
              <a:ea typeface="Palanquin Dark"/>
              <a:cs typeface="Palanquin Dark"/>
              <a:sym typeface="Palanquin Dark"/>
            </a:endParaRPr>
          </a:p>
          <a:p>
            <a:pPr indent="0" lvl="0" marL="0" rtl="0" algn="l">
              <a:spcBef>
                <a:spcPts val="0"/>
              </a:spcBef>
              <a:spcAft>
                <a:spcPts val="0"/>
              </a:spcAft>
              <a:buNone/>
            </a:pPr>
            <a:r>
              <a:t/>
            </a:r>
            <a:endParaRPr sz="1100">
              <a:solidFill>
                <a:schemeClr val="dk1"/>
              </a:solidFill>
              <a:latin typeface="Palanquin Dark"/>
              <a:ea typeface="Palanquin Dark"/>
              <a:cs typeface="Palanquin Dark"/>
              <a:sym typeface="Palanquin Dark"/>
            </a:endParaRPr>
          </a:p>
        </p:txBody>
      </p:sp>
      <p:pic>
        <p:nvPicPr>
          <p:cNvPr id="396" name="Google Shape;396;p41"/>
          <p:cNvPicPr preferRelativeResize="0"/>
          <p:nvPr/>
        </p:nvPicPr>
        <p:blipFill rotWithShape="1">
          <a:blip r:embed="rId3">
            <a:alphaModFix/>
          </a:blip>
          <a:srcRect b="21104" l="0" r="0" t="0"/>
          <a:stretch/>
        </p:blipFill>
        <p:spPr>
          <a:xfrm>
            <a:off x="2743375" y="982475"/>
            <a:ext cx="3519250" cy="1624550"/>
          </a:xfrm>
          <a:prstGeom prst="rect">
            <a:avLst/>
          </a:prstGeom>
          <a:noFill/>
          <a:ln>
            <a:noFill/>
          </a:ln>
        </p:spPr>
      </p:pic>
      <p:sp>
        <p:nvSpPr>
          <p:cNvPr id="397" name="Google Shape;397;p41"/>
          <p:cNvSpPr/>
          <p:nvPr/>
        </p:nvSpPr>
        <p:spPr>
          <a:xfrm>
            <a:off x="3320325" y="2241325"/>
            <a:ext cx="2900700" cy="330300"/>
          </a:xfrm>
          <a:prstGeom prst="rect">
            <a:avLst/>
          </a:prstGeom>
          <a:solidFill>
            <a:srgbClr val="FFAB40">
              <a:alpha val="364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alanquin Dark"/>
              <a:ea typeface="Palanquin Dark"/>
              <a:cs typeface="Palanquin Dark"/>
              <a:sym typeface="Palanquin Dar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2"/>
          <p:cNvSpPr txBox="1"/>
          <p:nvPr/>
        </p:nvSpPr>
        <p:spPr>
          <a:xfrm>
            <a:off x="25" y="0"/>
            <a:ext cx="91440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5000">
                <a:solidFill>
                  <a:srgbClr val="FFFFFF"/>
                </a:solidFill>
                <a:latin typeface="Palanquin Dark"/>
                <a:ea typeface="Palanquin Dark"/>
                <a:cs typeface="Palanquin Dark"/>
                <a:sym typeface="Palanquin Dark"/>
              </a:rPr>
              <a:t>Directions for Future Work</a:t>
            </a:r>
            <a:endParaRPr sz="700"/>
          </a:p>
        </p:txBody>
      </p:sp>
      <p:sp>
        <p:nvSpPr>
          <p:cNvPr id="403" name="Google Shape;403;p42"/>
          <p:cNvSpPr txBox="1"/>
          <p:nvPr/>
        </p:nvSpPr>
        <p:spPr>
          <a:xfrm>
            <a:off x="456400" y="1349600"/>
            <a:ext cx="82191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Palanquin Dark"/>
              <a:buChar char="●"/>
            </a:pPr>
            <a:r>
              <a:rPr lang="en" sz="1800">
                <a:solidFill>
                  <a:schemeClr val="dk1"/>
                </a:solidFill>
                <a:latin typeface="Palanquin Dark"/>
                <a:ea typeface="Palanquin Dark"/>
                <a:cs typeface="Palanquin Dark"/>
                <a:sym typeface="Palanquin Dark"/>
              </a:rPr>
              <a:t>More generated summaries, different models</a:t>
            </a:r>
            <a:endParaRPr sz="1800">
              <a:solidFill>
                <a:schemeClr val="dk1"/>
              </a:solidFill>
              <a:latin typeface="Palanquin Dark"/>
              <a:ea typeface="Palanquin Dark"/>
              <a:cs typeface="Palanquin Dark"/>
              <a:sym typeface="Palanquin Dark"/>
            </a:endParaRPr>
          </a:p>
          <a:p>
            <a:pPr indent="-342900" lvl="0" marL="457200" rtl="0" algn="l">
              <a:spcBef>
                <a:spcPts val="0"/>
              </a:spcBef>
              <a:spcAft>
                <a:spcPts val="0"/>
              </a:spcAft>
              <a:buClr>
                <a:schemeClr val="dk1"/>
              </a:buClr>
              <a:buSzPts val="1800"/>
              <a:buFont typeface="Palanquin Dark"/>
              <a:buChar char="●"/>
            </a:pPr>
            <a:r>
              <a:rPr lang="en" sz="1800">
                <a:solidFill>
                  <a:schemeClr val="dk1"/>
                </a:solidFill>
                <a:latin typeface="Palanquin Dark"/>
                <a:ea typeface="Palanquin Dark"/>
                <a:cs typeface="Palanquin Dark"/>
                <a:sym typeface="Palanquin Dark"/>
              </a:rPr>
              <a:t>Analysis of individual subsections of EHR</a:t>
            </a:r>
            <a:endParaRPr sz="1800">
              <a:solidFill>
                <a:schemeClr val="dk1"/>
              </a:solidFill>
              <a:latin typeface="Palanquin Dark"/>
              <a:ea typeface="Palanquin Dark"/>
              <a:cs typeface="Palanquin Dark"/>
              <a:sym typeface="Palanquin Dark"/>
            </a:endParaRPr>
          </a:p>
          <a:p>
            <a:pPr indent="-342900" lvl="1" marL="914400" rtl="0" algn="l">
              <a:spcBef>
                <a:spcPts val="0"/>
              </a:spcBef>
              <a:spcAft>
                <a:spcPts val="0"/>
              </a:spcAft>
              <a:buClr>
                <a:schemeClr val="dk1"/>
              </a:buClr>
              <a:buSzPts val="1800"/>
              <a:buFont typeface="Palanquin Dark"/>
              <a:buChar char="○"/>
            </a:pPr>
            <a:r>
              <a:rPr lang="en" sz="1800">
                <a:solidFill>
                  <a:schemeClr val="dk1"/>
                </a:solidFill>
                <a:latin typeface="Palanquin Dark"/>
                <a:ea typeface="Palanquin Dark"/>
                <a:cs typeface="Palanquin Dark"/>
                <a:sym typeface="Palanquin Dark"/>
              </a:rPr>
              <a:t>Non-patient facing elements vs. discharge instructions</a:t>
            </a:r>
            <a:endParaRPr sz="1800">
              <a:solidFill>
                <a:schemeClr val="dk1"/>
              </a:solidFill>
              <a:latin typeface="Palanquin Dark"/>
              <a:ea typeface="Palanquin Dark"/>
              <a:cs typeface="Palanquin Dark"/>
              <a:sym typeface="Palanquin Dark"/>
            </a:endParaRPr>
          </a:p>
          <a:p>
            <a:pPr indent="-342900" lvl="2" marL="1371600" rtl="0" algn="l">
              <a:spcBef>
                <a:spcPts val="0"/>
              </a:spcBef>
              <a:spcAft>
                <a:spcPts val="0"/>
              </a:spcAft>
              <a:buClr>
                <a:schemeClr val="dk1"/>
              </a:buClr>
              <a:buSzPts val="1800"/>
              <a:buFont typeface="Palanquin Dark"/>
              <a:buChar char="■"/>
            </a:pPr>
            <a:r>
              <a:rPr lang="en" sz="1800">
                <a:solidFill>
                  <a:schemeClr val="dk1"/>
                </a:solidFill>
                <a:latin typeface="Palanquin Dark"/>
                <a:ea typeface="Palanquin Dark"/>
                <a:cs typeface="Palanquin Dark"/>
                <a:sym typeface="Palanquin Dark"/>
              </a:rPr>
              <a:t>Choices of adjectives are suspect in records we examined</a:t>
            </a:r>
            <a:endParaRPr sz="1800">
              <a:solidFill>
                <a:schemeClr val="dk1"/>
              </a:solidFill>
              <a:latin typeface="Palanquin Dark"/>
              <a:ea typeface="Palanquin Dark"/>
              <a:cs typeface="Palanquin Dark"/>
              <a:sym typeface="Palanquin Dark"/>
            </a:endParaRPr>
          </a:p>
          <a:p>
            <a:pPr indent="-342900" lvl="0" marL="457200" rtl="0" algn="l">
              <a:spcBef>
                <a:spcPts val="0"/>
              </a:spcBef>
              <a:spcAft>
                <a:spcPts val="0"/>
              </a:spcAft>
              <a:buClr>
                <a:schemeClr val="dk1"/>
              </a:buClr>
              <a:buSzPts val="1800"/>
              <a:buFont typeface="Palanquin Dark"/>
              <a:buChar char="●"/>
            </a:pPr>
            <a:r>
              <a:rPr lang="en" sz="1800">
                <a:solidFill>
                  <a:schemeClr val="dk1"/>
                </a:solidFill>
                <a:latin typeface="Palanquin Dark"/>
                <a:ea typeface="Palanquin Dark"/>
                <a:cs typeface="Palanquin Dark"/>
                <a:sym typeface="Palanquin Dark"/>
              </a:rPr>
              <a:t>Analysis across certain symptoms and diseases</a:t>
            </a:r>
            <a:endParaRPr sz="1800">
              <a:solidFill>
                <a:schemeClr val="dk1"/>
              </a:solidFill>
              <a:latin typeface="Palanquin Dark"/>
              <a:ea typeface="Palanquin Dark"/>
              <a:cs typeface="Palanquin Dark"/>
              <a:sym typeface="Palanquin Dark"/>
            </a:endParaRPr>
          </a:p>
          <a:p>
            <a:pPr indent="-342900" lvl="1" marL="914400" rtl="0" algn="l">
              <a:spcBef>
                <a:spcPts val="0"/>
              </a:spcBef>
              <a:spcAft>
                <a:spcPts val="0"/>
              </a:spcAft>
              <a:buClr>
                <a:schemeClr val="dk1"/>
              </a:buClr>
              <a:buSzPts val="1800"/>
              <a:buFont typeface="Palanquin Dark"/>
              <a:buChar char="○"/>
            </a:pPr>
            <a:r>
              <a:rPr lang="en" sz="1800">
                <a:solidFill>
                  <a:schemeClr val="dk1"/>
                </a:solidFill>
                <a:latin typeface="Palanquin Dark"/>
                <a:ea typeface="Palanquin Dark"/>
                <a:cs typeface="Palanquin Dark"/>
                <a:sym typeface="Palanquin Dark"/>
              </a:rPr>
              <a:t>Teasing apart racial bias and bias due to existing disparities in health</a:t>
            </a:r>
            <a:endParaRPr sz="1800">
              <a:solidFill>
                <a:schemeClr val="dk1"/>
              </a:solidFill>
              <a:latin typeface="Palanquin Dark"/>
              <a:ea typeface="Palanquin Dark"/>
              <a:cs typeface="Palanquin Dark"/>
              <a:sym typeface="Palanquin Dark"/>
            </a:endParaRPr>
          </a:p>
          <a:p>
            <a:pPr indent="-342900" lvl="2" marL="1371600" rtl="0" algn="l">
              <a:spcBef>
                <a:spcPts val="0"/>
              </a:spcBef>
              <a:spcAft>
                <a:spcPts val="0"/>
              </a:spcAft>
              <a:buClr>
                <a:schemeClr val="dk1"/>
              </a:buClr>
              <a:buSzPts val="1800"/>
              <a:buFont typeface="Palanquin Dark"/>
              <a:buChar char="■"/>
            </a:pPr>
            <a:r>
              <a:rPr lang="en" sz="1800">
                <a:solidFill>
                  <a:schemeClr val="dk1"/>
                </a:solidFill>
                <a:latin typeface="Palanquin Dark"/>
                <a:ea typeface="Palanquin Dark"/>
                <a:cs typeface="Palanquin Dark"/>
                <a:sym typeface="Palanquin Dark"/>
              </a:rPr>
              <a:t>i.e. do we see associations with blood sugar due to different rates of diabetes across groups?</a:t>
            </a:r>
            <a:endParaRPr sz="1800">
              <a:solidFill>
                <a:schemeClr val="dk1"/>
              </a:solidFill>
              <a:latin typeface="Palanquin Dark"/>
              <a:ea typeface="Palanquin Dark"/>
              <a:cs typeface="Palanquin Dark"/>
              <a:sym typeface="Palanquin Dar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B6FF"/>
        </a:solidFill>
      </p:bgPr>
    </p:bg>
    <p:spTree>
      <p:nvGrpSpPr>
        <p:cNvPr id="407" name="Shape 407"/>
        <p:cNvGrpSpPr/>
        <p:nvPr/>
      </p:nvGrpSpPr>
      <p:grpSpPr>
        <a:xfrm>
          <a:off x="0" y="0"/>
          <a:ext cx="0" cy="0"/>
          <a:chOff x="0" y="0"/>
          <a:chExt cx="0" cy="0"/>
        </a:xfrm>
      </p:grpSpPr>
      <p:grpSp>
        <p:nvGrpSpPr>
          <p:cNvPr id="408" name="Google Shape;408;p43"/>
          <p:cNvGrpSpPr/>
          <p:nvPr/>
        </p:nvGrpSpPr>
        <p:grpSpPr>
          <a:xfrm>
            <a:off x="156496" y="142741"/>
            <a:ext cx="8838603" cy="3107301"/>
            <a:chOff x="0" y="-9525"/>
            <a:chExt cx="4655817" cy="1636800"/>
          </a:xfrm>
        </p:grpSpPr>
        <p:sp>
          <p:nvSpPr>
            <p:cNvPr id="409" name="Google Shape;409;p43"/>
            <p:cNvSpPr/>
            <p:nvPr/>
          </p:nvSpPr>
          <p:spPr>
            <a:xfrm>
              <a:off x="0" y="0"/>
              <a:ext cx="4655817" cy="1627241"/>
            </a:xfrm>
            <a:custGeom>
              <a:rect b="b" l="l" r="r" t="t"/>
              <a:pathLst>
                <a:path extrusionOk="0" h="1627241" w="4655817">
                  <a:moveTo>
                    <a:pt x="0" y="0"/>
                  </a:moveTo>
                  <a:lnTo>
                    <a:pt x="4655817" y="0"/>
                  </a:lnTo>
                  <a:lnTo>
                    <a:pt x="4655817" y="1627241"/>
                  </a:lnTo>
                  <a:lnTo>
                    <a:pt x="0" y="1627241"/>
                  </a:lnTo>
                  <a:close/>
                </a:path>
              </a:pathLst>
            </a:custGeom>
            <a:solidFill>
              <a:srgbClr val="FFFFFF"/>
            </a:solidFill>
            <a:ln>
              <a:noFill/>
            </a:ln>
          </p:spPr>
        </p:sp>
        <p:sp>
          <p:nvSpPr>
            <p:cNvPr id="410" name="Google Shape;410;p43"/>
            <p:cNvSpPr txBox="1"/>
            <p:nvPr/>
          </p:nvSpPr>
          <p:spPr>
            <a:xfrm>
              <a:off x="0" y="-9525"/>
              <a:ext cx="4655700" cy="1636800"/>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11" name="Google Shape;411;p43"/>
          <p:cNvSpPr/>
          <p:nvPr/>
        </p:nvSpPr>
        <p:spPr>
          <a:xfrm rot="-779677">
            <a:off x="213581" y="127411"/>
            <a:ext cx="1396163" cy="2058685"/>
          </a:xfrm>
          <a:custGeom>
            <a:rect b="b" l="l" r="r" t="t"/>
            <a:pathLst>
              <a:path extrusionOk="0" h="4114800" w="2790583">
                <a:moveTo>
                  <a:pt x="0" y="0"/>
                </a:moveTo>
                <a:lnTo>
                  <a:pt x="2790583" y="0"/>
                </a:lnTo>
                <a:lnTo>
                  <a:pt x="2790583" y="4114800"/>
                </a:lnTo>
                <a:lnTo>
                  <a:pt x="0" y="4114800"/>
                </a:lnTo>
                <a:lnTo>
                  <a:pt x="0" y="0"/>
                </a:lnTo>
                <a:close/>
              </a:path>
            </a:pathLst>
          </a:custGeom>
          <a:blipFill rotWithShape="1">
            <a:blip r:embed="rId3">
              <a:alphaModFix/>
            </a:blip>
            <a:stretch>
              <a:fillRect b="0" l="0" r="0" t="0"/>
            </a:stretch>
          </a:blipFill>
          <a:ln>
            <a:noFill/>
          </a:ln>
        </p:spPr>
      </p:sp>
      <p:sp>
        <p:nvSpPr>
          <p:cNvPr id="412" name="Google Shape;412;p43"/>
          <p:cNvSpPr/>
          <p:nvPr/>
        </p:nvSpPr>
        <p:spPr>
          <a:xfrm rot="1470904">
            <a:off x="-44775" y="1676085"/>
            <a:ext cx="2024062" cy="2057734"/>
          </a:xfrm>
          <a:custGeom>
            <a:rect b="b" l="l" r="r" t="t"/>
            <a:pathLst>
              <a:path extrusionOk="0" h="4114800" w="4047467">
                <a:moveTo>
                  <a:pt x="0" y="0"/>
                </a:moveTo>
                <a:lnTo>
                  <a:pt x="4047466" y="0"/>
                </a:lnTo>
                <a:lnTo>
                  <a:pt x="4047466" y="4114800"/>
                </a:lnTo>
                <a:lnTo>
                  <a:pt x="0" y="4114800"/>
                </a:lnTo>
                <a:lnTo>
                  <a:pt x="0" y="0"/>
                </a:lnTo>
                <a:close/>
              </a:path>
            </a:pathLst>
          </a:custGeom>
          <a:blipFill rotWithShape="1">
            <a:blip r:embed="rId4">
              <a:alphaModFix/>
            </a:blip>
            <a:stretch>
              <a:fillRect b="0" l="0" r="0" t="0"/>
            </a:stretch>
          </a:blipFill>
          <a:ln>
            <a:noFill/>
          </a:ln>
        </p:spPr>
      </p:sp>
      <p:sp>
        <p:nvSpPr>
          <p:cNvPr id="413" name="Google Shape;413;p43"/>
          <p:cNvSpPr/>
          <p:nvPr/>
        </p:nvSpPr>
        <p:spPr>
          <a:xfrm rot="4637080">
            <a:off x="2389378" y="-306136"/>
            <a:ext cx="1211405" cy="2056397"/>
          </a:xfrm>
          <a:custGeom>
            <a:rect b="b" l="l" r="r" t="t"/>
            <a:pathLst>
              <a:path extrusionOk="0" h="4114800" w="2423991">
                <a:moveTo>
                  <a:pt x="0" y="0"/>
                </a:moveTo>
                <a:lnTo>
                  <a:pt x="2423992" y="0"/>
                </a:lnTo>
                <a:lnTo>
                  <a:pt x="2423992" y="4114800"/>
                </a:lnTo>
                <a:lnTo>
                  <a:pt x="0" y="4114800"/>
                </a:lnTo>
                <a:lnTo>
                  <a:pt x="0" y="0"/>
                </a:lnTo>
                <a:close/>
              </a:path>
            </a:pathLst>
          </a:custGeom>
          <a:blipFill rotWithShape="1">
            <a:blip r:embed="rId5">
              <a:alphaModFix/>
            </a:blip>
            <a:stretch>
              <a:fillRect b="0" l="0" r="0" t="0"/>
            </a:stretch>
          </a:blipFill>
          <a:ln>
            <a:noFill/>
          </a:ln>
        </p:spPr>
      </p:sp>
      <p:sp>
        <p:nvSpPr>
          <p:cNvPr id="414" name="Google Shape;414;p43"/>
          <p:cNvSpPr/>
          <p:nvPr/>
        </p:nvSpPr>
        <p:spPr>
          <a:xfrm>
            <a:off x="1857855" y="1589668"/>
            <a:ext cx="1384069" cy="2057400"/>
          </a:xfrm>
          <a:custGeom>
            <a:rect b="b" l="l" r="r" t="t"/>
            <a:pathLst>
              <a:path extrusionOk="0" h="4114800" w="2768138">
                <a:moveTo>
                  <a:pt x="0" y="0"/>
                </a:moveTo>
                <a:lnTo>
                  <a:pt x="2768138" y="0"/>
                </a:lnTo>
                <a:lnTo>
                  <a:pt x="2768138" y="4114800"/>
                </a:lnTo>
                <a:lnTo>
                  <a:pt x="0" y="4114800"/>
                </a:lnTo>
                <a:lnTo>
                  <a:pt x="0" y="0"/>
                </a:lnTo>
                <a:close/>
              </a:path>
            </a:pathLst>
          </a:custGeom>
          <a:blipFill rotWithShape="1">
            <a:blip r:embed="rId6">
              <a:alphaModFix/>
            </a:blip>
            <a:stretch>
              <a:fillRect b="0" l="0" r="0" t="0"/>
            </a:stretch>
          </a:blipFill>
          <a:ln>
            <a:noFill/>
          </a:ln>
        </p:spPr>
      </p:sp>
      <p:sp>
        <p:nvSpPr>
          <p:cNvPr id="415" name="Google Shape;415;p43"/>
          <p:cNvSpPr/>
          <p:nvPr/>
        </p:nvSpPr>
        <p:spPr>
          <a:xfrm>
            <a:off x="3338842" y="1543050"/>
            <a:ext cx="1727215" cy="1749481"/>
          </a:xfrm>
          <a:custGeom>
            <a:rect b="b" l="l" r="r" t="t"/>
            <a:pathLst>
              <a:path extrusionOk="0" h="3498962" w="3454430">
                <a:moveTo>
                  <a:pt x="0" y="0"/>
                </a:moveTo>
                <a:lnTo>
                  <a:pt x="3454430" y="0"/>
                </a:lnTo>
                <a:lnTo>
                  <a:pt x="3454430" y="3498962"/>
                </a:lnTo>
                <a:lnTo>
                  <a:pt x="0" y="3498962"/>
                </a:lnTo>
                <a:lnTo>
                  <a:pt x="0" y="0"/>
                </a:lnTo>
                <a:close/>
              </a:path>
            </a:pathLst>
          </a:custGeom>
          <a:blipFill rotWithShape="1">
            <a:blip r:embed="rId7">
              <a:alphaModFix/>
            </a:blip>
            <a:stretch>
              <a:fillRect b="0" l="0" r="0" t="0"/>
            </a:stretch>
          </a:blipFill>
          <a:ln>
            <a:noFill/>
          </a:ln>
        </p:spPr>
      </p:sp>
      <p:sp>
        <p:nvSpPr>
          <p:cNvPr id="416" name="Google Shape;416;p43"/>
          <p:cNvSpPr/>
          <p:nvPr/>
        </p:nvSpPr>
        <p:spPr>
          <a:xfrm rot="1013502">
            <a:off x="4479736" y="33969"/>
            <a:ext cx="1394724" cy="1379509"/>
          </a:xfrm>
          <a:custGeom>
            <a:rect b="b" l="l" r="r" t="t"/>
            <a:pathLst>
              <a:path extrusionOk="0" h="2764380" w="2794869">
                <a:moveTo>
                  <a:pt x="0" y="0"/>
                </a:moveTo>
                <a:lnTo>
                  <a:pt x="2794869" y="0"/>
                </a:lnTo>
                <a:lnTo>
                  <a:pt x="2794869" y="2764380"/>
                </a:lnTo>
                <a:lnTo>
                  <a:pt x="0" y="2764380"/>
                </a:lnTo>
                <a:lnTo>
                  <a:pt x="0" y="0"/>
                </a:lnTo>
                <a:close/>
              </a:path>
            </a:pathLst>
          </a:custGeom>
          <a:blipFill rotWithShape="1">
            <a:blip r:embed="rId8">
              <a:alphaModFix/>
            </a:blip>
            <a:stretch>
              <a:fillRect b="0" l="0" r="0" t="0"/>
            </a:stretch>
          </a:blipFill>
          <a:ln>
            <a:noFill/>
          </a:ln>
        </p:spPr>
      </p:sp>
      <p:sp>
        <p:nvSpPr>
          <p:cNvPr id="417" name="Google Shape;417;p43"/>
          <p:cNvSpPr/>
          <p:nvPr/>
        </p:nvSpPr>
        <p:spPr>
          <a:xfrm rot="2016649">
            <a:off x="5371085" y="1368864"/>
            <a:ext cx="1893944" cy="1680445"/>
          </a:xfrm>
          <a:custGeom>
            <a:rect b="b" l="l" r="r" t="t"/>
            <a:pathLst>
              <a:path extrusionOk="0" h="3352102" w="3777984">
                <a:moveTo>
                  <a:pt x="0" y="0"/>
                </a:moveTo>
                <a:lnTo>
                  <a:pt x="3777984" y="0"/>
                </a:lnTo>
                <a:lnTo>
                  <a:pt x="3777984" y="3352103"/>
                </a:lnTo>
                <a:lnTo>
                  <a:pt x="0" y="3352103"/>
                </a:lnTo>
                <a:lnTo>
                  <a:pt x="0" y="0"/>
                </a:lnTo>
                <a:close/>
              </a:path>
            </a:pathLst>
          </a:custGeom>
          <a:blipFill rotWithShape="1">
            <a:blip r:embed="rId9">
              <a:alphaModFix/>
            </a:blip>
            <a:stretch>
              <a:fillRect b="0" l="0" r="0" t="0"/>
            </a:stretch>
          </a:blipFill>
          <a:ln>
            <a:noFill/>
          </a:ln>
        </p:spPr>
      </p:sp>
      <p:sp>
        <p:nvSpPr>
          <p:cNvPr id="418" name="Google Shape;418;p43"/>
          <p:cNvSpPr/>
          <p:nvPr/>
        </p:nvSpPr>
        <p:spPr>
          <a:xfrm rot="4168652">
            <a:off x="6105493" y="438576"/>
            <a:ext cx="1402504" cy="1091403"/>
          </a:xfrm>
          <a:custGeom>
            <a:rect b="b" l="l" r="r" t="t"/>
            <a:pathLst>
              <a:path extrusionOk="0" h="2186389" w="2809612">
                <a:moveTo>
                  <a:pt x="0" y="0"/>
                </a:moveTo>
                <a:lnTo>
                  <a:pt x="2809611" y="0"/>
                </a:lnTo>
                <a:lnTo>
                  <a:pt x="2809611" y="2186389"/>
                </a:lnTo>
                <a:lnTo>
                  <a:pt x="0" y="2186389"/>
                </a:lnTo>
                <a:lnTo>
                  <a:pt x="0" y="0"/>
                </a:lnTo>
                <a:close/>
              </a:path>
            </a:pathLst>
          </a:custGeom>
          <a:blipFill rotWithShape="1">
            <a:blip r:embed="rId10">
              <a:alphaModFix/>
            </a:blip>
            <a:stretch>
              <a:fillRect b="0" l="0" r="0" t="0"/>
            </a:stretch>
          </a:blipFill>
          <a:ln>
            <a:noFill/>
          </a:ln>
        </p:spPr>
      </p:sp>
      <p:sp>
        <p:nvSpPr>
          <p:cNvPr id="419" name="Google Shape;419;p43"/>
          <p:cNvSpPr/>
          <p:nvPr/>
        </p:nvSpPr>
        <p:spPr>
          <a:xfrm rot="-817112">
            <a:off x="7262056" y="2348812"/>
            <a:ext cx="712211" cy="1341494"/>
          </a:xfrm>
          <a:custGeom>
            <a:rect b="b" l="l" r="r" t="t"/>
            <a:pathLst>
              <a:path extrusionOk="0" h="2688201" w="1427190">
                <a:moveTo>
                  <a:pt x="0" y="0"/>
                </a:moveTo>
                <a:lnTo>
                  <a:pt x="1427190" y="0"/>
                </a:lnTo>
                <a:lnTo>
                  <a:pt x="1427190" y="2688201"/>
                </a:lnTo>
                <a:lnTo>
                  <a:pt x="0" y="2688201"/>
                </a:lnTo>
                <a:lnTo>
                  <a:pt x="0" y="0"/>
                </a:lnTo>
                <a:close/>
              </a:path>
            </a:pathLst>
          </a:custGeom>
          <a:blipFill rotWithShape="1">
            <a:blip r:embed="rId11">
              <a:alphaModFix/>
            </a:blip>
            <a:stretch>
              <a:fillRect b="0" l="0" r="0" t="0"/>
            </a:stretch>
          </a:blipFill>
          <a:ln>
            <a:noFill/>
          </a:ln>
        </p:spPr>
      </p:sp>
      <p:sp>
        <p:nvSpPr>
          <p:cNvPr id="420" name="Google Shape;420;p43"/>
          <p:cNvSpPr/>
          <p:nvPr/>
        </p:nvSpPr>
        <p:spPr>
          <a:xfrm rot="-1122441">
            <a:off x="7608681" y="-576529"/>
            <a:ext cx="1022612" cy="2052688"/>
          </a:xfrm>
          <a:custGeom>
            <a:rect b="b" l="l" r="r" t="t"/>
            <a:pathLst>
              <a:path extrusionOk="0" h="4114800" w="2049919">
                <a:moveTo>
                  <a:pt x="0" y="0"/>
                </a:moveTo>
                <a:lnTo>
                  <a:pt x="2049919" y="0"/>
                </a:lnTo>
                <a:lnTo>
                  <a:pt x="2049919" y="4114800"/>
                </a:lnTo>
                <a:lnTo>
                  <a:pt x="0" y="4114800"/>
                </a:lnTo>
                <a:lnTo>
                  <a:pt x="0" y="0"/>
                </a:lnTo>
                <a:close/>
              </a:path>
            </a:pathLst>
          </a:custGeom>
          <a:blipFill rotWithShape="1">
            <a:blip r:embed="rId12">
              <a:alphaModFix/>
            </a:blip>
            <a:stretch>
              <a:fillRect b="0" l="0" r="0" t="0"/>
            </a:stretch>
          </a:blipFill>
          <a:ln>
            <a:noFill/>
          </a:ln>
        </p:spPr>
      </p:sp>
      <p:sp>
        <p:nvSpPr>
          <p:cNvPr id="421" name="Google Shape;421;p43"/>
          <p:cNvSpPr/>
          <p:nvPr/>
        </p:nvSpPr>
        <p:spPr>
          <a:xfrm>
            <a:off x="8055449" y="1732937"/>
            <a:ext cx="1148404" cy="2057400"/>
          </a:xfrm>
          <a:custGeom>
            <a:rect b="b" l="l" r="r" t="t"/>
            <a:pathLst>
              <a:path extrusionOk="0" h="4114800" w="2296807">
                <a:moveTo>
                  <a:pt x="0" y="0"/>
                </a:moveTo>
                <a:lnTo>
                  <a:pt x="2296806" y="0"/>
                </a:lnTo>
                <a:lnTo>
                  <a:pt x="2296806" y="4114800"/>
                </a:lnTo>
                <a:lnTo>
                  <a:pt x="0" y="4114800"/>
                </a:lnTo>
                <a:lnTo>
                  <a:pt x="0" y="0"/>
                </a:lnTo>
                <a:close/>
              </a:path>
            </a:pathLst>
          </a:custGeom>
          <a:blipFill rotWithShape="1">
            <a:blip r:embed="rId13">
              <a:alphaModFix/>
            </a:blip>
            <a:stretch>
              <a:fillRect b="0" l="0" r="0" t="0"/>
            </a:stretch>
          </a:blipFill>
          <a:ln>
            <a:noFill/>
          </a:ln>
        </p:spPr>
      </p:sp>
      <p:grpSp>
        <p:nvGrpSpPr>
          <p:cNvPr id="422" name="Google Shape;422;p43"/>
          <p:cNvGrpSpPr/>
          <p:nvPr/>
        </p:nvGrpSpPr>
        <p:grpSpPr>
          <a:xfrm>
            <a:off x="0" y="-18082"/>
            <a:ext cx="9320313" cy="178901"/>
            <a:chOff x="0" y="-9525"/>
            <a:chExt cx="4909562" cy="94238"/>
          </a:xfrm>
        </p:grpSpPr>
        <p:sp>
          <p:nvSpPr>
            <p:cNvPr id="423" name="Google Shape;423;p43"/>
            <p:cNvSpPr/>
            <p:nvPr/>
          </p:nvSpPr>
          <p:spPr>
            <a:xfrm>
              <a:off x="0" y="0"/>
              <a:ext cx="4909562" cy="84713"/>
            </a:xfrm>
            <a:custGeom>
              <a:rect b="b" l="l" r="r" t="t"/>
              <a:pathLst>
                <a:path extrusionOk="0" h="84713" w="4909562">
                  <a:moveTo>
                    <a:pt x="0" y="0"/>
                  </a:moveTo>
                  <a:lnTo>
                    <a:pt x="4909562" y="0"/>
                  </a:lnTo>
                  <a:lnTo>
                    <a:pt x="4909562" y="84713"/>
                  </a:lnTo>
                  <a:lnTo>
                    <a:pt x="0" y="84713"/>
                  </a:lnTo>
                  <a:close/>
                </a:path>
              </a:pathLst>
            </a:custGeom>
            <a:solidFill>
              <a:srgbClr val="38B6FF"/>
            </a:solidFill>
            <a:ln>
              <a:noFill/>
            </a:ln>
          </p:spPr>
        </p:sp>
        <p:sp>
          <p:nvSpPr>
            <p:cNvPr id="424" name="Google Shape;424;p43"/>
            <p:cNvSpPr txBox="1"/>
            <p:nvPr/>
          </p:nvSpPr>
          <p:spPr>
            <a:xfrm>
              <a:off x="0" y="-9525"/>
              <a:ext cx="4909500" cy="94200"/>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25" name="Google Shape;425;p43"/>
          <p:cNvGrpSpPr/>
          <p:nvPr/>
        </p:nvGrpSpPr>
        <p:grpSpPr>
          <a:xfrm>
            <a:off x="0" y="3231950"/>
            <a:ext cx="9144059" cy="558369"/>
            <a:chOff x="0" y="-9525"/>
            <a:chExt cx="4909562" cy="294126"/>
          </a:xfrm>
        </p:grpSpPr>
        <p:sp>
          <p:nvSpPr>
            <p:cNvPr id="426" name="Google Shape;426;p43"/>
            <p:cNvSpPr/>
            <p:nvPr/>
          </p:nvSpPr>
          <p:spPr>
            <a:xfrm>
              <a:off x="0" y="0"/>
              <a:ext cx="4909562" cy="284601"/>
            </a:xfrm>
            <a:custGeom>
              <a:rect b="b" l="l" r="r" t="t"/>
              <a:pathLst>
                <a:path extrusionOk="0" h="284601" w="4909562">
                  <a:moveTo>
                    <a:pt x="0" y="0"/>
                  </a:moveTo>
                  <a:lnTo>
                    <a:pt x="4909562" y="0"/>
                  </a:lnTo>
                  <a:lnTo>
                    <a:pt x="4909562" y="284601"/>
                  </a:lnTo>
                  <a:lnTo>
                    <a:pt x="0" y="284601"/>
                  </a:lnTo>
                  <a:close/>
                </a:path>
              </a:pathLst>
            </a:custGeom>
            <a:solidFill>
              <a:srgbClr val="38B6FF"/>
            </a:solidFill>
            <a:ln>
              <a:noFill/>
            </a:ln>
          </p:spPr>
        </p:sp>
        <p:sp>
          <p:nvSpPr>
            <p:cNvPr id="427" name="Google Shape;427;p43"/>
            <p:cNvSpPr txBox="1"/>
            <p:nvPr/>
          </p:nvSpPr>
          <p:spPr>
            <a:xfrm>
              <a:off x="0" y="-9525"/>
              <a:ext cx="4909500" cy="294000"/>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28" name="Google Shape;428;p43"/>
          <p:cNvGrpSpPr/>
          <p:nvPr/>
        </p:nvGrpSpPr>
        <p:grpSpPr>
          <a:xfrm>
            <a:off x="5707" y="-18082"/>
            <a:ext cx="150923" cy="3538428"/>
            <a:chOff x="0" y="-9525"/>
            <a:chExt cx="79500" cy="1863900"/>
          </a:xfrm>
        </p:grpSpPr>
        <p:sp>
          <p:nvSpPr>
            <p:cNvPr id="429" name="Google Shape;429;p43"/>
            <p:cNvSpPr/>
            <p:nvPr/>
          </p:nvSpPr>
          <p:spPr>
            <a:xfrm>
              <a:off x="0" y="0"/>
              <a:ext cx="79428" cy="1854255"/>
            </a:xfrm>
            <a:custGeom>
              <a:rect b="b" l="l" r="r" t="t"/>
              <a:pathLst>
                <a:path extrusionOk="0" h="1854255" w="79428">
                  <a:moveTo>
                    <a:pt x="0" y="0"/>
                  </a:moveTo>
                  <a:lnTo>
                    <a:pt x="79428" y="0"/>
                  </a:lnTo>
                  <a:lnTo>
                    <a:pt x="79428" y="1854255"/>
                  </a:lnTo>
                  <a:lnTo>
                    <a:pt x="0" y="1854255"/>
                  </a:lnTo>
                  <a:close/>
                </a:path>
              </a:pathLst>
            </a:custGeom>
            <a:solidFill>
              <a:srgbClr val="38B6FF"/>
            </a:solidFill>
            <a:ln>
              <a:noFill/>
            </a:ln>
          </p:spPr>
        </p:sp>
        <p:sp>
          <p:nvSpPr>
            <p:cNvPr id="430" name="Google Shape;430;p43"/>
            <p:cNvSpPr txBox="1"/>
            <p:nvPr/>
          </p:nvSpPr>
          <p:spPr>
            <a:xfrm>
              <a:off x="0" y="-9525"/>
              <a:ext cx="79500" cy="1863900"/>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31" name="Google Shape;431;p43"/>
          <p:cNvGrpSpPr/>
          <p:nvPr/>
        </p:nvGrpSpPr>
        <p:grpSpPr>
          <a:xfrm>
            <a:off x="8977076" y="-18082"/>
            <a:ext cx="150923" cy="3538428"/>
            <a:chOff x="0" y="-9525"/>
            <a:chExt cx="79500" cy="1863900"/>
          </a:xfrm>
        </p:grpSpPr>
        <p:sp>
          <p:nvSpPr>
            <p:cNvPr id="432" name="Google Shape;432;p43"/>
            <p:cNvSpPr/>
            <p:nvPr/>
          </p:nvSpPr>
          <p:spPr>
            <a:xfrm>
              <a:off x="0" y="0"/>
              <a:ext cx="79428" cy="1854255"/>
            </a:xfrm>
            <a:custGeom>
              <a:rect b="b" l="l" r="r" t="t"/>
              <a:pathLst>
                <a:path extrusionOk="0" h="1854255" w="79428">
                  <a:moveTo>
                    <a:pt x="0" y="0"/>
                  </a:moveTo>
                  <a:lnTo>
                    <a:pt x="79428" y="0"/>
                  </a:lnTo>
                  <a:lnTo>
                    <a:pt x="79428" y="1854255"/>
                  </a:lnTo>
                  <a:lnTo>
                    <a:pt x="0" y="1854255"/>
                  </a:lnTo>
                  <a:close/>
                </a:path>
              </a:pathLst>
            </a:custGeom>
            <a:solidFill>
              <a:srgbClr val="38B6FF"/>
            </a:solidFill>
            <a:ln>
              <a:noFill/>
            </a:ln>
          </p:spPr>
        </p:sp>
        <p:sp>
          <p:nvSpPr>
            <p:cNvPr id="433" name="Google Shape;433;p43"/>
            <p:cNvSpPr txBox="1"/>
            <p:nvPr/>
          </p:nvSpPr>
          <p:spPr>
            <a:xfrm>
              <a:off x="0" y="-9525"/>
              <a:ext cx="79500" cy="1863900"/>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34" name="Google Shape;434;p43"/>
          <p:cNvSpPr txBox="1"/>
          <p:nvPr/>
        </p:nvSpPr>
        <p:spPr>
          <a:xfrm>
            <a:off x="0" y="4866300"/>
            <a:ext cx="38304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800">
                <a:solidFill>
                  <a:srgbClr val="AFFCFF"/>
                </a:solidFill>
                <a:latin typeface="Kodchasan Medium"/>
                <a:ea typeface="Kodchasan Medium"/>
                <a:cs typeface="Kodchasan Medium"/>
                <a:sym typeface="Kodchasan Medium"/>
              </a:rPr>
              <a:t>Javokhir Arifov, Philip Baillargeon</a:t>
            </a:r>
            <a:endParaRPr sz="1800"/>
          </a:p>
        </p:txBody>
      </p:sp>
      <p:sp>
        <p:nvSpPr>
          <p:cNvPr id="435" name="Google Shape;435;p43"/>
          <p:cNvSpPr txBox="1"/>
          <p:nvPr/>
        </p:nvSpPr>
        <p:spPr>
          <a:xfrm>
            <a:off x="3016400" y="3250050"/>
            <a:ext cx="3118800" cy="15237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 sz="3000">
                <a:solidFill>
                  <a:srgbClr val="FFFFFF"/>
                </a:solidFill>
                <a:latin typeface="Palanquin Dark"/>
                <a:ea typeface="Palanquin Dark"/>
                <a:cs typeface="Palanquin Dark"/>
                <a:sym typeface="Palanquin Dark"/>
              </a:rPr>
              <a:t>Thank you!</a:t>
            </a:r>
            <a:endParaRPr b="1" sz="3000">
              <a:solidFill>
                <a:srgbClr val="FFFFFF"/>
              </a:solidFill>
              <a:latin typeface="Palanquin Dark"/>
              <a:ea typeface="Palanquin Dark"/>
              <a:cs typeface="Palanquin Dark"/>
              <a:sym typeface="Palanquin Dark"/>
            </a:endParaRPr>
          </a:p>
          <a:p>
            <a:pPr indent="0" lvl="0" marL="0" marR="0" rtl="0" algn="l">
              <a:lnSpc>
                <a:spcPct val="115000"/>
              </a:lnSpc>
              <a:spcBef>
                <a:spcPts val="0"/>
              </a:spcBef>
              <a:spcAft>
                <a:spcPts val="0"/>
              </a:spcAft>
              <a:buNone/>
            </a:pPr>
            <a:r>
              <a:t/>
            </a:r>
            <a:endParaRPr b="1" sz="3000">
              <a:solidFill>
                <a:srgbClr val="FFFFFF"/>
              </a:solidFill>
              <a:latin typeface="Palanquin Dark"/>
              <a:ea typeface="Palanquin Dark"/>
              <a:cs typeface="Palanquin Dark"/>
              <a:sym typeface="Palanquin Dark"/>
            </a:endParaRPr>
          </a:p>
          <a:p>
            <a:pPr indent="0" lvl="0" marL="0" marR="0" rtl="0" algn="ctr">
              <a:lnSpc>
                <a:spcPct val="115000"/>
              </a:lnSpc>
              <a:spcBef>
                <a:spcPts val="0"/>
              </a:spcBef>
              <a:spcAft>
                <a:spcPts val="0"/>
              </a:spcAft>
              <a:buNone/>
            </a:pPr>
            <a:r>
              <a:rPr b="1" lang="en" sz="3000">
                <a:solidFill>
                  <a:srgbClr val="FFFFFF"/>
                </a:solidFill>
                <a:latin typeface="Palanquin Dark"/>
                <a:ea typeface="Palanquin Dark"/>
                <a:cs typeface="Palanquin Dark"/>
                <a:sym typeface="Palanquin Dark"/>
              </a:rPr>
              <a:t>Questions?</a:t>
            </a:r>
            <a:endParaRPr b="1" sz="3000">
              <a:solidFill>
                <a:srgbClr val="FFFFFF"/>
              </a:solidFill>
              <a:latin typeface="Palanquin Dark"/>
              <a:ea typeface="Palanquin Dark"/>
              <a:cs typeface="Palanquin Dark"/>
              <a:sym typeface="Palanquin Dark"/>
            </a:endParaRPr>
          </a:p>
        </p:txBody>
      </p:sp>
      <p:sp>
        <p:nvSpPr>
          <p:cNvPr id="436" name="Google Shape;436;p43"/>
          <p:cNvSpPr txBox="1"/>
          <p:nvPr/>
        </p:nvSpPr>
        <p:spPr>
          <a:xfrm>
            <a:off x="5313650" y="4866300"/>
            <a:ext cx="3830400" cy="2772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 sz="1800">
                <a:solidFill>
                  <a:srgbClr val="AFFCFF"/>
                </a:solidFill>
                <a:latin typeface="Kodchasan Medium"/>
                <a:ea typeface="Kodchasan Medium"/>
                <a:cs typeface="Kodchasan Medium"/>
                <a:sym typeface="Kodchasan Medium"/>
              </a:rPr>
              <a:t>CS 329R</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B6FF"/>
        </a:solidFill>
      </p:bgPr>
    </p:bg>
    <p:spTree>
      <p:nvGrpSpPr>
        <p:cNvPr id="131" name="Shape 131"/>
        <p:cNvGrpSpPr/>
        <p:nvPr/>
      </p:nvGrpSpPr>
      <p:grpSpPr>
        <a:xfrm>
          <a:off x="0" y="0"/>
          <a:ext cx="0" cy="0"/>
          <a:chOff x="0" y="0"/>
          <a:chExt cx="0" cy="0"/>
        </a:xfrm>
      </p:grpSpPr>
      <p:sp>
        <p:nvSpPr>
          <p:cNvPr id="132" name="Google Shape;132;p14"/>
          <p:cNvSpPr txBox="1"/>
          <p:nvPr/>
        </p:nvSpPr>
        <p:spPr>
          <a:xfrm>
            <a:off x="345625" y="378875"/>
            <a:ext cx="5521800" cy="153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5000">
                <a:solidFill>
                  <a:srgbClr val="FFFFFF"/>
                </a:solidFill>
                <a:latin typeface="Palanquin Dark"/>
                <a:ea typeface="Palanquin Dark"/>
                <a:cs typeface="Palanquin Dark"/>
                <a:sym typeface="Palanquin Dark"/>
              </a:rPr>
              <a:t>Justifications for AI Summaries</a:t>
            </a:r>
            <a:endParaRPr sz="700"/>
          </a:p>
        </p:txBody>
      </p:sp>
      <p:grpSp>
        <p:nvGrpSpPr>
          <p:cNvPr id="133" name="Google Shape;133;p14"/>
          <p:cNvGrpSpPr/>
          <p:nvPr/>
        </p:nvGrpSpPr>
        <p:grpSpPr>
          <a:xfrm>
            <a:off x="89063" y="2236159"/>
            <a:ext cx="5778350" cy="2494574"/>
            <a:chOff x="0" y="-9525"/>
            <a:chExt cx="3043800" cy="1314040"/>
          </a:xfrm>
        </p:grpSpPr>
        <p:sp>
          <p:nvSpPr>
            <p:cNvPr id="134" name="Google Shape;134;p14"/>
            <p:cNvSpPr/>
            <p:nvPr/>
          </p:nvSpPr>
          <p:spPr>
            <a:xfrm>
              <a:off x="0" y="0"/>
              <a:ext cx="3043733" cy="1304515"/>
            </a:xfrm>
            <a:custGeom>
              <a:rect b="b" l="l" r="r" t="t"/>
              <a:pathLst>
                <a:path extrusionOk="0" h="1304515" w="3043733">
                  <a:moveTo>
                    <a:pt x="0" y="0"/>
                  </a:moveTo>
                  <a:lnTo>
                    <a:pt x="3043733" y="0"/>
                  </a:lnTo>
                  <a:lnTo>
                    <a:pt x="3043733" y="1304515"/>
                  </a:lnTo>
                  <a:lnTo>
                    <a:pt x="0" y="1304515"/>
                  </a:lnTo>
                  <a:close/>
                </a:path>
              </a:pathLst>
            </a:custGeom>
            <a:solidFill>
              <a:srgbClr val="FFFFFF"/>
            </a:solidFill>
            <a:ln cap="flat" cmpd="sng" w="38100">
              <a:solidFill>
                <a:srgbClr val="000000"/>
              </a:solidFill>
              <a:prstDash val="solid"/>
              <a:round/>
              <a:headEnd len="sm" w="sm" type="none"/>
              <a:tailEnd len="sm" w="sm" type="none"/>
            </a:ln>
          </p:spPr>
        </p:sp>
        <p:sp>
          <p:nvSpPr>
            <p:cNvPr id="135" name="Google Shape;135;p14"/>
            <p:cNvSpPr txBox="1"/>
            <p:nvPr/>
          </p:nvSpPr>
          <p:spPr>
            <a:xfrm>
              <a:off x="0" y="-9525"/>
              <a:ext cx="3043800" cy="1314000"/>
            </a:xfrm>
            <a:prstGeom prst="rect">
              <a:avLst/>
            </a:prstGeom>
            <a:noFill/>
            <a:ln cap="flat" cmpd="sng" w="38100">
              <a:solidFill>
                <a:srgbClr val="000000"/>
              </a:solidFill>
              <a:prstDash val="solid"/>
              <a:round/>
              <a:headEnd len="sm" w="sm" type="none"/>
              <a:tailEnd len="sm" w="sm" type="none"/>
            </a:ln>
          </p:spPr>
          <p:txBody>
            <a:bodyPr anchorCtr="0" anchor="ctr" bIns="25400" lIns="25400" spcFirstLastPara="1" rIns="25400" wrap="square" tIns="25400">
              <a:noAutofit/>
            </a:bodyPr>
            <a:lstStyle/>
            <a:p>
              <a:pPr indent="-317500" lvl="0" marL="457200" marR="0" rtl="0" algn="l">
                <a:lnSpc>
                  <a:spcPct val="176166"/>
                </a:lnSpc>
                <a:spcBef>
                  <a:spcPts val="0"/>
                </a:spcBef>
                <a:spcAft>
                  <a:spcPts val="0"/>
                </a:spcAft>
                <a:buClr>
                  <a:schemeClr val="dk2"/>
                </a:buClr>
                <a:buSzPts val="1400"/>
                <a:buFont typeface="Palanquin"/>
                <a:buChar char="●"/>
              </a:pPr>
              <a:r>
                <a:rPr lang="en">
                  <a:solidFill>
                    <a:schemeClr val="dk2"/>
                  </a:solidFill>
                  <a:latin typeface="Palanquin"/>
                  <a:ea typeface="Palanquin"/>
                  <a:cs typeface="Palanquin"/>
                  <a:sym typeface="Palanquin"/>
                </a:rPr>
                <a:t>Doctors have to review </a:t>
              </a:r>
              <a:r>
                <a:rPr lang="en">
                  <a:solidFill>
                    <a:schemeClr val="dk2"/>
                  </a:solidFill>
                  <a:latin typeface="Palanquin"/>
                  <a:ea typeface="Palanquin"/>
                  <a:cs typeface="Palanquin"/>
                  <a:sym typeface="Palanquin"/>
                </a:rPr>
                <a:t>records that can be hundreds of pages long in seconds in an emergency scenario</a:t>
              </a:r>
              <a:endParaRPr>
                <a:solidFill>
                  <a:schemeClr val="dk2"/>
                </a:solidFill>
                <a:latin typeface="Palanquin"/>
                <a:ea typeface="Palanquin"/>
                <a:cs typeface="Palanquin"/>
                <a:sym typeface="Palanquin"/>
              </a:endParaRPr>
            </a:p>
            <a:p>
              <a:pPr indent="-317500" lvl="0" marL="457200" marR="0" rtl="0" algn="l">
                <a:lnSpc>
                  <a:spcPct val="176166"/>
                </a:lnSpc>
                <a:spcBef>
                  <a:spcPts val="0"/>
                </a:spcBef>
                <a:spcAft>
                  <a:spcPts val="0"/>
                </a:spcAft>
                <a:buClr>
                  <a:schemeClr val="dk2"/>
                </a:buClr>
                <a:buSzPts val="1400"/>
                <a:buFont typeface="Palanquin"/>
                <a:buChar char="●"/>
              </a:pPr>
              <a:r>
                <a:rPr lang="en">
                  <a:solidFill>
                    <a:schemeClr val="dk2"/>
                  </a:solidFill>
                  <a:latin typeface="Palanquin"/>
                  <a:ea typeface="Palanquin"/>
                  <a:cs typeface="Palanquin"/>
                  <a:sym typeface="Palanquin"/>
                </a:rPr>
                <a:t>Natural language descriptions can be difficult to find among test results, numerous prescriptions, and other templated information</a:t>
              </a:r>
              <a:endParaRPr>
                <a:solidFill>
                  <a:schemeClr val="dk2"/>
                </a:solidFill>
                <a:latin typeface="Palanquin"/>
                <a:ea typeface="Palanquin"/>
                <a:cs typeface="Palanquin"/>
                <a:sym typeface="Palanquin"/>
              </a:endParaRPr>
            </a:p>
            <a:p>
              <a:pPr indent="-317500" lvl="0" marL="457200" marR="0" rtl="0" algn="l">
                <a:lnSpc>
                  <a:spcPct val="176166"/>
                </a:lnSpc>
                <a:spcBef>
                  <a:spcPts val="0"/>
                </a:spcBef>
                <a:spcAft>
                  <a:spcPts val="0"/>
                </a:spcAft>
                <a:buClr>
                  <a:schemeClr val="dk2"/>
                </a:buClr>
                <a:buSzPts val="1400"/>
                <a:buFont typeface="Palanquin"/>
                <a:buChar char="●"/>
              </a:pPr>
              <a:r>
                <a:rPr lang="en">
                  <a:solidFill>
                    <a:schemeClr val="dk2"/>
                  </a:solidFill>
                  <a:latin typeface="Palanquin"/>
                  <a:ea typeface="Palanquin"/>
                  <a:cs typeface="Palanquin"/>
                  <a:sym typeface="Palanquin"/>
                </a:rPr>
                <a:t>Saves time, reduces cognitive load</a:t>
              </a:r>
              <a:endParaRPr>
                <a:solidFill>
                  <a:schemeClr val="dk2"/>
                </a:solidFill>
                <a:latin typeface="Palanquin"/>
                <a:ea typeface="Palanquin"/>
                <a:cs typeface="Palanquin"/>
                <a:sym typeface="Palanquin"/>
              </a:endParaRPr>
            </a:p>
          </p:txBody>
        </p:sp>
      </p:grpSp>
      <p:pic>
        <p:nvPicPr>
          <p:cNvPr id="136" name="Google Shape;136;p14"/>
          <p:cNvPicPr preferRelativeResize="0"/>
          <p:nvPr/>
        </p:nvPicPr>
        <p:blipFill rotWithShape="1">
          <a:blip r:embed="rId3">
            <a:alphaModFix/>
          </a:blip>
          <a:srcRect b="0" l="52175" r="7240" t="0"/>
          <a:stretch/>
        </p:blipFill>
        <p:spPr>
          <a:xfrm>
            <a:off x="6005075" y="0"/>
            <a:ext cx="313895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B6FF"/>
        </a:solidFill>
      </p:bgPr>
    </p:bg>
    <p:spTree>
      <p:nvGrpSpPr>
        <p:cNvPr id="140" name="Shape 140"/>
        <p:cNvGrpSpPr/>
        <p:nvPr/>
      </p:nvGrpSpPr>
      <p:grpSpPr>
        <a:xfrm>
          <a:off x="0" y="0"/>
          <a:ext cx="0" cy="0"/>
          <a:chOff x="0" y="0"/>
          <a:chExt cx="0" cy="0"/>
        </a:xfrm>
      </p:grpSpPr>
      <p:sp>
        <p:nvSpPr>
          <p:cNvPr id="141" name="Google Shape;141;p15"/>
          <p:cNvSpPr txBox="1"/>
          <p:nvPr/>
        </p:nvSpPr>
        <p:spPr>
          <a:xfrm>
            <a:off x="345625" y="378875"/>
            <a:ext cx="5521800" cy="153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5000">
                <a:solidFill>
                  <a:srgbClr val="FFFFFF"/>
                </a:solidFill>
                <a:latin typeface="Palanquin Dark"/>
                <a:ea typeface="Palanquin Dark"/>
                <a:cs typeface="Palanquin Dark"/>
                <a:sym typeface="Palanquin Dark"/>
              </a:rPr>
              <a:t>Concerns with </a:t>
            </a:r>
            <a:endParaRPr b="1" sz="5000">
              <a:solidFill>
                <a:srgbClr val="FFFFFF"/>
              </a:solidFill>
              <a:latin typeface="Palanquin Dark"/>
              <a:ea typeface="Palanquin Dark"/>
              <a:cs typeface="Palanquin Dark"/>
              <a:sym typeface="Palanquin Dark"/>
            </a:endParaRPr>
          </a:p>
          <a:p>
            <a:pPr indent="0" lvl="0" marL="0" marR="0" rtl="0" algn="l">
              <a:lnSpc>
                <a:spcPct val="100000"/>
              </a:lnSpc>
              <a:spcBef>
                <a:spcPts val="0"/>
              </a:spcBef>
              <a:spcAft>
                <a:spcPts val="0"/>
              </a:spcAft>
              <a:buNone/>
            </a:pPr>
            <a:r>
              <a:rPr b="1" lang="en" sz="5000">
                <a:solidFill>
                  <a:srgbClr val="FFFFFF"/>
                </a:solidFill>
                <a:latin typeface="Palanquin Dark"/>
                <a:ea typeface="Palanquin Dark"/>
                <a:cs typeface="Palanquin Dark"/>
                <a:sym typeface="Palanquin Dark"/>
              </a:rPr>
              <a:t>AI </a:t>
            </a:r>
            <a:r>
              <a:rPr b="1" lang="en" sz="5000">
                <a:solidFill>
                  <a:srgbClr val="FFFFFF"/>
                </a:solidFill>
                <a:latin typeface="Palanquin Dark"/>
                <a:ea typeface="Palanquin Dark"/>
                <a:cs typeface="Palanquin Dark"/>
                <a:sym typeface="Palanquin Dark"/>
              </a:rPr>
              <a:t>Summaries</a:t>
            </a:r>
            <a:endParaRPr sz="700"/>
          </a:p>
        </p:txBody>
      </p:sp>
      <p:grpSp>
        <p:nvGrpSpPr>
          <p:cNvPr id="142" name="Google Shape;142;p15"/>
          <p:cNvGrpSpPr/>
          <p:nvPr/>
        </p:nvGrpSpPr>
        <p:grpSpPr>
          <a:xfrm>
            <a:off x="89063" y="2236159"/>
            <a:ext cx="5778350" cy="2494574"/>
            <a:chOff x="0" y="-9525"/>
            <a:chExt cx="3043800" cy="1314040"/>
          </a:xfrm>
        </p:grpSpPr>
        <p:sp>
          <p:nvSpPr>
            <p:cNvPr id="143" name="Google Shape;143;p15"/>
            <p:cNvSpPr/>
            <p:nvPr/>
          </p:nvSpPr>
          <p:spPr>
            <a:xfrm>
              <a:off x="0" y="0"/>
              <a:ext cx="3043733" cy="1304515"/>
            </a:xfrm>
            <a:custGeom>
              <a:rect b="b" l="l" r="r" t="t"/>
              <a:pathLst>
                <a:path extrusionOk="0" h="1304515" w="3043733">
                  <a:moveTo>
                    <a:pt x="0" y="0"/>
                  </a:moveTo>
                  <a:lnTo>
                    <a:pt x="3043733" y="0"/>
                  </a:lnTo>
                  <a:lnTo>
                    <a:pt x="3043733" y="1304515"/>
                  </a:lnTo>
                  <a:lnTo>
                    <a:pt x="0" y="1304515"/>
                  </a:lnTo>
                  <a:close/>
                </a:path>
              </a:pathLst>
            </a:custGeom>
            <a:solidFill>
              <a:srgbClr val="FFFFFF"/>
            </a:solidFill>
            <a:ln cap="flat" cmpd="sng" w="38100">
              <a:solidFill>
                <a:srgbClr val="000000"/>
              </a:solidFill>
              <a:prstDash val="solid"/>
              <a:round/>
              <a:headEnd len="sm" w="sm" type="none"/>
              <a:tailEnd len="sm" w="sm" type="none"/>
            </a:ln>
          </p:spPr>
        </p:sp>
        <p:sp>
          <p:nvSpPr>
            <p:cNvPr id="144" name="Google Shape;144;p15"/>
            <p:cNvSpPr txBox="1"/>
            <p:nvPr/>
          </p:nvSpPr>
          <p:spPr>
            <a:xfrm>
              <a:off x="0" y="-9525"/>
              <a:ext cx="3043800" cy="1314000"/>
            </a:xfrm>
            <a:prstGeom prst="rect">
              <a:avLst/>
            </a:prstGeom>
            <a:noFill/>
            <a:ln cap="flat" cmpd="sng" w="38100">
              <a:solidFill>
                <a:srgbClr val="000000"/>
              </a:solidFill>
              <a:prstDash val="solid"/>
              <a:round/>
              <a:headEnd len="sm" w="sm" type="none"/>
              <a:tailEnd len="sm" w="sm" type="none"/>
            </a:ln>
          </p:spPr>
          <p:txBody>
            <a:bodyPr anchorCtr="0" anchor="ctr" bIns="25400" lIns="25400" spcFirstLastPara="1" rIns="25400" wrap="square" tIns="25400">
              <a:noAutofit/>
            </a:bodyPr>
            <a:lstStyle/>
            <a:p>
              <a:pPr indent="-317500" lvl="0" marL="457200" marR="0" rtl="0" algn="l">
                <a:lnSpc>
                  <a:spcPct val="176166"/>
                </a:lnSpc>
                <a:spcBef>
                  <a:spcPts val="0"/>
                </a:spcBef>
                <a:spcAft>
                  <a:spcPts val="0"/>
                </a:spcAft>
                <a:buClr>
                  <a:schemeClr val="dk2"/>
                </a:buClr>
                <a:buSzPts val="1400"/>
                <a:buFont typeface="Palanquin"/>
                <a:buChar char="●"/>
              </a:pPr>
              <a:r>
                <a:rPr lang="en">
                  <a:solidFill>
                    <a:schemeClr val="dk2"/>
                  </a:solidFill>
                  <a:latin typeface="Palanquin"/>
                  <a:ea typeface="Palanquin"/>
                  <a:cs typeface="Palanquin"/>
                  <a:sym typeface="Palanquin"/>
                </a:rPr>
                <a:t>EHR is structured in a way that promotes implicitly biased decision making (Rozier 2022)</a:t>
              </a:r>
              <a:endParaRPr>
                <a:solidFill>
                  <a:schemeClr val="dk2"/>
                </a:solidFill>
                <a:latin typeface="Palanquin"/>
                <a:ea typeface="Palanquin"/>
                <a:cs typeface="Palanquin"/>
                <a:sym typeface="Palanquin"/>
              </a:endParaRPr>
            </a:p>
            <a:p>
              <a:pPr indent="-317500" lvl="1" marL="914400" marR="0" rtl="0" algn="l">
                <a:lnSpc>
                  <a:spcPct val="176166"/>
                </a:lnSpc>
                <a:spcBef>
                  <a:spcPts val="0"/>
                </a:spcBef>
                <a:spcAft>
                  <a:spcPts val="0"/>
                </a:spcAft>
                <a:buClr>
                  <a:schemeClr val="dk2"/>
                </a:buClr>
                <a:buSzPts val="1400"/>
                <a:buFont typeface="Palanquin"/>
                <a:buChar char="○"/>
              </a:pPr>
              <a:r>
                <a:rPr lang="en">
                  <a:solidFill>
                    <a:schemeClr val="dk2"/>
                  </a:solidFill>
                  <a:latin typeface="Palanquin"/>
                  <a:ea typeface="Palanquin"/>
                  <a:cs typeface="Palanquin"/>
                  <a:sym typeface="Palanquin"/>
                </a:rPr>
                <a:t>Free text fields present choices: </a:t>
              </a:r>
              <a:endParaRPr>
                <a:solidFill>
                  <a:schemeClr val="dk2"/>
                </a:solidFill>
                <a:latin typeface="Palanquin"/>
                <a:ea typeface="Palanquin"/>
                <a:cs typeface="Palanquin"/>
                <a:sym typeface="Palanquin"/>
              </a:endParaRPr>
            </a:p>
            <a:p>
              <a:pPr indent="-317500" lvl="2" marL="1371600" marR="0" rtl="0" algn="l">
                <a:lnSpc>
                  <a:spcPct val="176166"/>
                </a:lnSpc>
                <a:spcBef>
                  <a:spcPts val="0"/>
                </a:spcBef>
                <a:spcAft>
                  <a:spcPts val="0"/>
                </a:spcAft>
                <a:buClr>
                  <a:schemeClr val="dk2"/>
                </a:buClr>
                <a:buSzPts val="1400"/>
                <a:buFont typeface="Palanquin"/>
                <a:buChar char="■"/>
              </a:pPr>
              <a:r>
                <a:rPr lang="en">
                  <a:solidFill>
                    <a:schemeClr val="dk2"/>
                  </a:solidFill>
                  <a:latin typeface="Palanquin"/>
                  <a:ea typeface="Palanquin"/>
                  <a:cs typeface="Palanquin"/>
                  <a:sym typeface="Palanquin"/>
                </a:rPr>
                <a:t>eg. is a mother “concerned” or “aggressive”?</a:t>
              </a:r>
              <a:endParaRPr>
                <a:solidFill>
                  <a:schemeClr val="dk2"/>
                </a:solidFill>
                <a:latin typeface="Palanquin"/>
                <a:ea typeface="Palanquin"/>
                <a:cs typeface="Palanquin"/>
                <a:sym typeface="Palanquin"/>
              </a:endParaRPr>
            </a:p>
            <a:p>
              <a:pPr indent="-317500" lvl="0" marL="457200" marR="0" rtl="0" algn="l">
                <a:lnSpc>
                  <a:spcPct val="176166"/>
                </a:lnSpc>
                <a:spcBef>
                  <a:spcPts val="0"/>
                </a:spcBef>
                <a:spcAft>
                  <a:spcPts val="0"/>
                </a:spcAft>
                <a:buClr>
                  <a:schemeClr val="dk2"/>
                </a:buClr>
                <a:buSzPts val="1400"/>
                <a:buFont typeface="Palanquin"/>
                <a:buChar char="●"/>
              </a:pPr>
              <a:r>
                <a:rPr lang="en">
                  <a:solidFill>
                    <a:schemeClr val="dk2"/>
                  </a:solidFill>
                  <a:latin typeface="Palanquin"/>
                  <a:ea typeface="Palanquin"/>
                  <a:cs typeface="Palanquin"/>
                  <a:sym typeface="Palanquin"/>
                </a:rPr>
                <a:t>Fears of hallucination, omitting important details, fixating on irrelevant information</a:t>
              </a:r>
              <a:endParaRPr>
                <a:solidFill>
                  <a:schemeClr val="dk2"/>
                </a:solidFill>
                <a:latin typeface="Palanquin"/>
                <a:ea typeface="Palanquin"/>
                <a:cs typeface="Palanquin"/>
                <a:sym typeface="Palanquin"/>
              </a:endParaRPr>
            </a:p>
          </p:txBody>
        </p:sp>
      </p:grpSp>
      <p:pic>
        <p:nvPicPr>
          <p:cNvPr id="145" name="Google Shape;145;p15"/>
          <p:cNvPicPr preferRelativeResize="0"/>
          <p:nvPr/>
        </p:nvPicPr>
        <p:blipFill rotWithShape="1">
          <a:blip r:embed="rId3">
            <a:alphaModFix/>
          </a:blip>
          <a:srcRect b="0" l="52175" r="7240" t="0"/>
          <a:stretch/>
        </p:blipFill>
        <p:spPr>
          <a:xfrm>
            <a:off x="6005075" y="0"/>
            <a:ext cx="3138950" cy="5143500"/>
          </a:xfrm>
          <a:prstGeom prst="rect">
            <a:avLst/>
          </a:prstGeom>
          <a:noFill/>
          <a:ln>
            <a:noFill/>
          </a:ln>
        </p:spPr>
      </p:pic>
      <p:pic>
        <p:nvPicPr>
          <p:cNvPr id="146" name="Google Shape;146;p15"/>
          <p:cNvPicPr preferRelativeResize="0"/>
          <p:nvPr/>
        </p:nvPicPr>
        <p:blipFill>
          <a:blip r:embed="rId4">
            <a:alphaModFix/>
          </a:blip>
          <a:stretch>
            <a:fillRect/>
          </a:stretch>
        </p:blipFill>
        <p:spPr>
          <a:xfrm rot="1239446">
            <a:off x="5449049" y="1549675"/>
            <a:ext cx="3698701" cy="1051975"/>
          </a:xfrm>
          <a:prstGeom prst="rect">
            <a:avLst/>
          </a:prstGeom>
          <a:noFill/>
          <a:ln>
            <a:noFill/>
          </a:ln>
        </p:spPr>
      </p:pic>
      <p:pic>
        <p:nvPicPr>
          <p:cNvPr id="147" name="Google Shape;147;p15"/>
          <p:cNvPicPr preferRelativeResize="0"/>
          <p:nvPr/>
        </p:nvPicPr>
        <p:blipFill>
          <a:blip r:embed="rId5">
            <a:alphaModFix/>
          </a:blip>
          <a:stretch>
            <a:fillRect/>
          </a:stretch>
        </p:blipFill>
        <p:spPr>
          <a:xfrm rot="-927728">
            <a:off x="5330076" y="3040480"/>
            <a:ext cx="3736124" cy="16189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nvSpPr>
        <p:spPr>
          <a:xfrm>
            <a:off x="-2914325" y="111625"/>
            <a:ext cx="91440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5000">
                <a:solidFill>
                  <a:srgbClr val="FFFFFF"/>
                </a:solidFill>
                <a:latin typeface="Palanquin Dark"/>
                <a:ea typeface="Palanquin Dark"/>
                <a:cs typeface="Palanquin Dark"/>
                <a:sym typeface="Palanquin Dark"/>
              </a:rPr>
              <a:t>Our Data</a:t>
            </a:r>
            <a:endParaRPr sz="700"/>
          </a:p>
        </p:txBody>
      </p:sp>
      <p:sp>
        <p:nvSpPr>
          <p:cNvPr id="153" name="Google Shape;153;p16"/>
          <p:cNvSpPr txBox="1"/>
          <p:nvPr/>
        </p:nvSpPr>
        <p:spPr>
          <a:xfrm>
            <a:off x="462450" y="2650425"/>
            <a:ext cx="82191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Palanquin Dark"/>
              <a:buChar char="●"/>
            </a:pPr>
            <a:r>
              <a:rPr lang="en" sz="1800">
                <a:solidFill>
                  <a:schemeClr val="dk1"/>
                </a:solidFill>
                <a:latin typeface="Palanquin Dark"/>
                <a:ea typeface="Palanquin Dark"/>
                <a:cs typeface="Palanquin Dark"/>
                <a:sym typeface="Palanquin Dark"/>
              </a:rPr>
              <a:t>100,000+ free text emergency room records from the MIMIC-IV dataset (anonymized records from Beth Israel Deaconess Medical Center in Boston, Massachusetts)</a:t>
            </a:r>
            <a:endParaRPr sz="1800">
              <a:solidFill>
                <a:schemeClr val="dk1"/>
              </a:solidFill>
              <a:latin typeface="Palanquin Dark"/>
              <a:ea typeface="Palanquin Dark"/>
              <a:cs typeface="Palanquin Dark"/>
              <a:sym typeface="Palanquin Dark"/>
            </a:endParaRPr>
          </a:p>
          <a:p>
            <a:pPr indent="-342900" lvl="0" marL="457200" rtl="0" algn="l">
              <a:spcBef>
                <a:spcPts val="0"/>
              </a:spcBef>
              <a:spcAft>
                <a:spcPts val="0"/>
              </a:spcAft>
              <a:buClr>
                <a:schemeClr val="dk1"/>
              </a:buClr>
              <a:buSzPts val="1800"/>
              <a:buFont typeface="Palanquin Dark"/>
              <a:buChar char="●"/>
            </a:pPr>
            <a:r>
              <a:rPr lang="en" sz="1800">
                <a:solidFill>
                  <a:schemeClr val="dk1"/>
                </a:solidFill>
                <a:latin typeface="Palanquin Dark"/>
                <a:ea typeface="Palanquin Dark"/>
                <a:cs typeface="Palanquin Dark"/>
                <a:sym typeface="Palanquin Dark"/>
              </a:rPr>
              <a:t>Each record comes with sections for Chief Complaint, Patient History, Hospital Course, Discharge Instructions etc. </a:t>
            </a:r>
            <a:endParaRPr sz="1800">
              <a:solidFill>
                <a:schemeClr val="dk1"/>
              </a:solidFill>
              <a:latin typeface="Palanquin Dark"/>
              <a:ea typeface="Palanquin Dark"/>
              <a:cs typeface="Palanquin Dark"/>
              <a:sym typeface="Palanquin Dark"/>
            </a:endParaRPr>
          </a:p>
          <a:p>
            <a:pPr indent="-342900" lvl="0" marL="457200" rtl="0" algn="l">
              <a:spcBef>
                <a:spcPts val="0"/>
              </a:spcBef>
              <a:spcAft>
                <a:spcPts val="0"/>
              </a:spcAft>
              <a:buClr>
                <a:schemeClr val="dk1"/>
              </a:buClr>
              <a:buSzPts val="1800"/>
              <a:buFont typeface="Palanquin Dark"/>
              <a:buChar char="●"/>
            </a:pPr>
            <a:r>
              <a:rPr lang="en" sz="1800">
                <a:solidFill>
                  <a:schemeClr val="dk1"/>
                </a:solidFill>
                <a:latin typeface="Palanquin Dark"/>
                <a:ea typeface="Palanquin Dark"/>
                <a:cs typeface="Palanquin Dark"/>
                <a:sym typeface="Palanquin Dark"/>
              </a:rPr>
              <a:t>Each patient record is identified by race (White, Black, Hispanic, Asian, along with infrequent more specific identifiers like “Russian/Portuguese”) and gender (M, F, Other)</a:t>
            </a:r>
            <a:endParaRPr sz="1800">
              <a:solidFill>
                <a:schemeClr val="dk1"/>
              </a:solidFill>
              <a:latin typeface="Palanquin Dark"/>
              <a:ea typeface="Palanquin Dark"/>
              <a:cs typeface="Palanquin Dark"/>
              <a:sym typeface="Palanquin Dark"/>
            </a:endParaRPr>
          </a:p>
        </p:txBody>
      </p:sp>
      <p:pic>
        <p:nvPicPr>
          <p:cNvPr id="154" name="Google Shape;154;p16"/>
          <p:cNvPicPr preferRelativeResize="0"/>
          <p:nvPr/>
        </p:nvPicPr>
        <p:blipFill>
          <a:blip r:embed="rId3">
            <a:alphaModFix/>
          </a:blip>
          <a:stretch>
            <a:fillRect/>
          </a:stretch>
        </p:blipFill>
        <p:spPr>
          <a:xfrm>
            <a:off x="1350301" y="1108563"/>
            <a:ext cx="6357724" cy="1273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nvSpPr>
        <p:spPr>
          <a:xfrm>
            <a:off x="0" y="284350"/>
            <a:ext cx="91440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5000">
                <a:solidFill>
                  <a:srgbClr val="FFFFFF"/>
                </a:solidFill>
                <a:latin typeface="Palanquin Dark"/>
                <a:ea typeface="Palanquin Dark"/>
                <a:cs typeface="Palanquin Dark"/>
                <a:sym typeface="Palanquin Dark"/>
              </a:rPr>
              <a:t>Research Questions</a:t>
            </a:r>
            <a:endParaRPr sz="700"/>
          </a:p>
        </p:txBody>
      </p:sp>
      <p:sp>
        <p:nvSpPr>
          <p:cNvPr id="160" name="Google Shape;160;p17"/>
          <p:cNvSpPr txBox="1"/>
          <p:nvPr/>
        </p:nvSpPr>
        <p:spPr>
          <a:xfrm>
            <a:off x="462450" y="1449125"/>
            <a:ext cx="82191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Palanquin Dark"/>
              <a:buAutoNum type="arabicPeriod"/>
            </a:pPr>
            <a:r>
              <a:rPr lang="en" sz="1800">
                <a:solidFill>
                  <a:schemeClr val="dk1"/>
                </a:solidFill>
                <a:latin typeface="Palanquin Dark"/>
                <a:ea typeface="Palanquin Dark"/>
                <a:cs typeface="Palanquin Dark"/>
                <a:sym typeface="Palanquin Dark"/>
              </a:rPr>
              <a:t>How do descriptions of hospital courses in electronic health records vary across race?</a:t>
            </a:r>
            <a:endParaRPr sz="1800">
              <a:solidFill>
                <a:schemeClr val="dk1"/>
              </a:solidFill>
              <a:latin typeface="Palanquin Dark"/>
              <a:ea typeface="Palanquin Dark"/>
              <a:cs typeface="Palanquin Dark"/>
              <a:sym typeface="Palanquin Dark"/>
            </a:endParaRPr>
          </a:p>
          <a:p>
            <a:pPr indent="-342900" lvl="1" marL="914400" rtl="0" algn="l">
              <a:spcBef>
                <a:spcPts val="0"/>
              </a:spcBef>
              <a:spcAft>
                <a:spcPts val="0"/>
              </a:spcAft>
              <a:buClr>
                <a:schemeClr val="dk1"/>
              </a:buClr>
              <a:buSzPts val="1800"/>
              <a:buFont typeface="Palanquin Dark"/>
              <a:buAutoNum type="alphaLcPeriod"/>
            </a:pPr>
            <a:r>
              <a:rPr lang="en" sz="1800">
                <a:solidFill>
                  <a:schemeClr val="dk1"/>
                </a:solidFill>
                <a:latin typeface="Palanquin Dark"/>
                <a:ea typeface="Palanquin Dark"/>
                <a:cs typeface="Palanquin Dark"/>
                <a:sym typeface="Palanquin Dark"/>
              </a:rPr>
              <a:t>“concerned” vs. “aggressive” problem</a:t>
            </a:r>
            <a:endParaRPr sz="1800">
              <a:solidFill>
                <a:schemeClr val="dk1"/>
              </a:solidFill>
              <a:latin typeface="Palanquin Dark"/>
              <a:ea typeface="Palanquin Dark"/>
              <a:cs typeface="Palanquin Dark"/>
              <a:sym typeface="Palanquin Dark"/>
            </a:endParaRPr>
          </a:p>
          <a:p>
            <a:pPr indent="-342900" lvl="0" marL="457200" rtl="0" algn="l">
              <a:spcBef>
                <a:spcPts val="0"/>
              </a:spcBef>
              <a:spcAft>
                <a:spcPts val="0"/>
              </a:spcAft>
              <a:buClr>
                <a:schemeClr val="dk1"/>
              </a:buClr>
              <a:buSzPts val="1800"/>
              <a:buFont typeface="Palanquin Dark"/>
              <a:buAutoNum type="arabicPeriod"/>
            </a:pPr>
            <a:r>
              <a:rPr lang="en" sz="1800">
                <a:solidFill>
                  <a:schemeClr val="dk1"/>
                </a:solidFill>
                <a:latin typeface="Palanquin Dark"/>
                <a:ea typeface="Palanquin Dark"/>
                <a:cs typeface="Palanquin Dark"/>
                <a:sym typeface="Palanquin Dark"/>
              </a:rPr>
              <a:t>How do descriptions of hospital courses differ within a racial group and across gender?</a:t>
            </a:r>
            <a:endParaRPr sz="1800">
              <a:solidFill>
                <a:schemeClr val="dk1"/>
              </a:solidFill>
              <a:latin typeface="Palanquin Dark"/>
              <a:ea typeface="Palanquin Dark"/>
              <a:cs typeface="Palanquin Dark"/>
              <a:sym typeface="Palanquin Dark"/>
            </a:endParaRPr>
          </a:p>
          <a:p>
            <a:pPr indent="-342900" lvl="0" marL="457200" rtl="0" algn="l">
              <a:spcBef>
                <a:spcPts val="0"/>
              </a:spcBef>
              <a:spcAft>
                <a:spcPts val="0"/>
              </a:spcAft>
              <a:buClr>
                <a:schemeClr val="dk1"/>
              </a:buClr>
              <a:buSzPts val="1800"/>
              <a:buFont typeface="Palanquin Dark"/>
              <a:buAutoNum type="arabicPeriod"/>
            </a:pPr>
            <a:r>
              <a:rPr lang="en" sz="1800">
                <a:solidFill>
                  <a:schemeClr val="dk1"/>
                </a:solidFill>
                <a:latin typeface="Palanquin Dark"/>
                <a:ea typeface="Palanquin Dark"/>
                <a:cs typeface="Palanquin Dark"/>
                <a:sym typeface="Palanquin Dark"/>
              </a:rPr>
              <a:t>How do AI generated summaries of these records differ from the original records with respect to biased language?</a:t>
            </a:r>
            <a:endParaRPr sz="1800">
              <a:solidFill>
                <a:schemeClr val="dk1"/>
              </a:solidFill>
              <a:latin typeface="Palanquin Dark"/>
              <a:ea typeface="Palanquin Dark"/>
              <a:cs typeface="Palanquin Dark"/>
              <a:sym typeface="Palanquin Dar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nvSpPr>
        <p:spPr>
          <a:xfrm>
            <a:off x="0" y="263025"/>
            <a:ext cx="91440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5000">
                <a:solidFill>
                  <a:srgbClr val="FFFFFF"/>
                </a:solidFill>
                <a:latin typeface="Palanquin Dark"/>
                <a:ea typeface="Palanquin Dark"/>
                <a:cs typeface="Palanquin Dark"/>
                <a:sym typeface="Palanquin Dark"/>
              </a:rPr>
              <a:t>Method</a:t>
            </a:r>
            <a:endParaRPr sz="700"/>
          </a:p>
        </p:txBody>
      </p:sp>
      <p:sp>
        <p:nvSpPr>
          <p:cNvPr id="166" name="Google Shape;166;p18"/>
          <p:cNvSpPr txBox="1"/>
          <p:nvPr/>
        </p:nvSpPr>
        <p:spPr>
          <a:xfrm>
            <a:off x="462450" y="1509750"/>
            <a:ext cx="82191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Palanquin Dark"/>
              <a:buChar char="●"/>
            </a:pPr>
            <a:r>
              <a:rPr lang="en" sz="1800">
                <a:solidFill>
                  <a:schemeClr val="dk1"/>
                </a:solidFill>
                <a:latin typeface="Palanquin Dark"/>
                <a:ea typeface="Palanquin Dark"/>
                <a:cs typeface="Palanquin Dark"/>
                <a:sym typeface="Palanquin Dark"/>
              </a:rPr>
              <a:t>Calculate word vectors for every race subset</a:t>
            </a:r>
            <a:endParaRPr sz="1800">
              <a:solidFill>
                <a:schemeClr val="dk1"/>
              </a:solidFill>
              <a:latin typeface="Palanquin Dark"/>
              <a:ea typeface="Palanquin Dark"/>
              <a:cs typeface="Palanquin Dark"/>
              <a:sym typeface="Palanquin Dark"/>
            </a:endParaRPr>
          </a:p>
          <a:p>
            <a:pPr indent="-342900" lvl="0" marL="457200" rtl="0" algn="l">
              <a:spcBef>
                <a:spcPts val="0"/>
              </a:spcBef>
              <a:spcAft>
                <a:spcPts val="0"/>
              </a:spcAft>
              <a:buClr>
                <a:schemeClr val="dk1"/>
              </a:buClr>
              <a:buSzPts val="1800"/>
              <a:buFont typeface="Palanquin Dark"/>
              <a:buChar char="●"/>
            </a:pPr>
            <a:r>
              <a:rPr lang="en" sz="1800">
                <a:solidFill>
                  <a:schemeClr val="dk1"/>
                </a:solidFill>
                <a:latin typeface="Palanquin Dark"/>
                <a:ea typeface="Palanquin Dark"/>
                <a:cs typeface="Palanquin Dark"/>
                <a:sym typeface="Palanquin Dark"/>
              </a:rPr>
              <a:t>Use Principal Component Analysis (PCA) to map word vectors onto two dimensional space, find clusters</a:t>
            </a:r>
            <a:endParaRPr sz="1800">
              <a:solidFill>
                <a:schemeClr val="dk1"/>
              </a:solidFill>
              <a:latin typeface="Palanquin Dark"/>
              <a:ea typeface="Palanquin Dark"/>
              <a:cs typeface="Palanquin Dark"/>
              <a:sym typeface="Palanquin Dark"/>
            </a:endParaRPr>
          </a:p>
          <a:p>
            <a:pPr indent="-342900" lvl="0" marL="457200" rtl="0" algn="l">
              <a:spcBef>
                <a:spcPts val="0"/>
              </a:spcBef>
              <a:spcAft>
                <a:spcPts val="0"/>
              </a:spcAft>
              <a:buClr>
                <a:schemeClr val="dk1"/>
              </a:buClr>
              <a:buSzPts val="1800"/>
              <a:buFont typeface="Palanquin Dark"/>
              <a:buChar char="●"/>
            </a:pPr>
            <a:r>
              <a:rPr lang="en" sz="1800">
                <a:solidFill>
                  <a:schemeClr val="dk1"/>
                </a:solidFill>
                <a:latin typeface="Palanquin Dark"/>
                <a:ea typeface="Palanquin Dark"/>
                <a:cs typeface="Palanquin Dark"/>
                <a:sym typeface="Palanquin Dark"/>
              </a:rPr>
              <a:t>Plot relative frequencies of words across race subsets (“log-odds”)</a:t>
            </a:r>
            <a:endParaRPr sz="1800">
              <a:solidFill>
                <a:schemeClr val="dk1"/>
              </a:solidFill>
              <a:latin typeface="Palanquin Dark"/>
              <a:ea typeface="Palanquin Dark"/>
              <a:cs typeface="Palanquin Dark"/>
              <a:sym typeface="Palanquin Dark"/>
            </a:endParaRPr>
          </a:p>
          <a:p>
            <a:pPr indent="-342900" lvl="0" marL="457200" rtl="0" algn="l">
              <a:spcBef>
                <a:spcPts val="0"/>
              </a:spcBef>
              <a:spcAft>
                <a:spcPts val="0"/>
              </a:spcAft>
              <a:buClr>
                <a:schemeClr val="dk1"/>
              </a:buClr>
              <a:buSzPts val="1800"/>
              <a:buFont typeface="Palanquin Dark"/>
              <a:buChar char="●"/>
            </a:pPr>
            <a:r>
              <a:rPr lang="en" sz="1800">
                <a:solidFill>
                  <a:schemeClr val="dk1"/>
                </a:solidFill>
                <a:latin typeface="Palanquin Dark"/>
                <a:ea typeface="Palanquin Dark"/>
                <a:cs typeface="Palanquin Dark"/>
                <a:sym typeface="Palanquin Dark"/>
              </a:rPr>
              <a:t>Repeat this process for AI generated summaries</a:t>
            </a:r>
            <a:endParaRPr sz="1800">
              <a:solidFill>
                <a:schemeClr val="dk1"/>
              </a:solidFill>
              <a:latin typeface="Palanquin Dark"/>
              <a:ea typeface="Palanquin Dark"/>
              <a:cs typeface="Palanquin Dark"/>
              <a:sym typeface="Palanquin Dark"/>
            </a:endParaRPr>
          </a:p>
          <a:p>
            <a:pPr indent="-342900" lvl="1" marL="914400" rtl="0" algn="l">
              <a:spcBef>
                <a:spcPts val="0"/>
              </a:spcBef>
              <a:spcAft>
                <a:spcPts val="0"/>
              </a:spcAft>
              <a:buClr>
                <a:schemeClr val="dk1"/>
              </a:buClr>
              <a:buSzPts val="1800"/>
              <a:buFont typeface="Palanquin Dark"/>
              <a:buChar char="○"/>
            </a:pPr>
            <a:r>
              <a:rPr lang="en" sz="1800">
                <a:solidFill>
                  <a:schemeClr val="dk1"/>
                </a:solidFill>
                <a:latin typeface="Palanquin Dark"/>
                <a:ea typeface="Palanquin Dark"/>
                <a:cs typeface="Palanquin Dark"/>
                <a:sym typeface="Palanquin Dark"/>
              </a:rPr>
              <a:t>Summaries generated using GPT-3.5 with a prompt based on prior work and a given example of a discharge summary</a:t>
            </a:r>
            <a:endParaRPr sz="1800">
              <a:solidFill>
                <a:schemeClr val="dk1"/>
              </a:solidFill>
              <a:latin typeface="Palanquin Dark"/>
              <a:ea typeface="Palanquin Dark"/>
              <a:cs typeface="Palanquin Dark"/>
              <a:sym typeface="Palanquin Dar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19"/>
          <p:cNvPicPr preferRelativeResize="0"/>
          <p:nvPr/>
        </p:nvPicPr>
        <p:blipFill>
          <a:blip r:embed="rId3">
            <a:alphaModFix/>
          </a:blip>
          <a:stretch>
            <a:fillRect/>
          </a:stretch>
        </p:blipFill>
        <p:spPr>
          <a:xfrm>
            <a:off x="1757324" y="134000"/>
            <a:ext cx="5019276" cy="4875500"/>
          </a:xfrm>
          <a:prstGeom prst="rect">
            <a:avLst/>
          </a:prstGeom>
          <a:noFill/>
          <a:ln>
            <a:noFill/>
          </a:ln>
        </p:spPr>
      </p:pic>
      <p:sp>
        <p:nvSpPr>
          <p:cNvPr id="172" name="Google Shape;172;p19"/>
          <p:cNvSpPr/>
          <p:nvPr/>
        </p:nvSpPr>
        <p:spPr>
          <a:xfrm>
            <a:off x="2237765" y="2275769"/>
            <a:ext cx="1092525" cy="865075"/>
          </a:xfrm>
          <a:custGeom>
            <a:rect b="b" l="l" r="r" t="t"/>
            <a:pathLst>
              <a:path extrusionOk="0" h="34603" w="43701">
                <a:moveTo>
                  <a:pt x="17174" y="2533"/>
                </a:moveTo>
                <a:cubicBezTo>
                  <a:pt x="10875" y="-2102"/>
                  <a:pt x="8617" y="988"/>
                  <a:pt x="5764" y="2176"/>
                </a:cubicBezTo>
                <a:cubicBezTo>
                  <a:pt x="2912" y="3365"/>
                  <a:pt x="-179" y="6158"/>
                  <a:pt x="59" y="9664"/>
                </a:cubicBezTo>
                <a:cubicBezTo>
                  <a:pt x="297" y="13170"/>
                  <a:pt x="3208" y="19173"/>
                  <a:pt x="7190" y="23214"/>
                </a:cubicBezTo>
                <a:cubicBezTo>
                  <a:pt x="11172" y="27255"/>
                  <a:pt x="17887" y="32782"/>
                  <a:pt x="23949" y="33911"/>
                </a:cubicBezTo>
                <a:cubicBezTo>
                  <a:pt x="30011" y="35040"/>
                  <a:pt x="44689" y="35218"/>
                  <a:pt x="43560" y="29988"/>
                </a:cubicBezTo>
                <a:cubicBezTo>
                  <a:pt x="42431" y="24758"/>
                  <a:pt x="23473" y="7168"/>
                  <a:pt x="17174" y="2533"/>
                </a:cubicBezTo>
                <a:close/>
              </a:path>
            </a:pathLst>
          </a:custGeom>
          <a:solidFill>
            <a:srgbClr val="FFAB40">
              <a:alpha val="36480"/>
            </a:srgbClr>
          </a:solidFill>
          <a:ln cap="flat" cmpd="sng" w="9525">
            <a:solidFill>
              <a:schemeClr val="dk2"/>
            </a:solidFill>
            <a:prstDash val="solid"/>
            <a:round/>
            <a:headEnd len="med" w="med" type="none"/>
            <a:tailEnd len="med" w="med" type="none"/>
          </a:ln>
        </p:spPr>
      </p:sp>
      <p:sp>
        <p:nvSpPr>
          <p:cNvPr id="173" name="Google Shape;173;p19"/>
          <p:cNvSpPr/>
          <p:nvPr/>
        </p:nvSpPr>
        <p:spPr>
          <a:xfrm>
            <a:off x="5099505" y="2576826"/>
            <a:ext cx="1639550" cy="1928500"/>
          </a:xfrm>
          <a:custGeom>
            <a:rect b="b" l="l" r="r" t="t"/>
            <a:pathLst>
              <a:path extrusionOk="0" h="77140" w="65582">
                <a:moveTo>
                  <a:pt x="46046" y="2614"/>
                </a:moveTo>
                <a:cubicBezTo>
                  <a:pt x="39450" y="2020"/>
                  <a:pt x="32020" y="1603"/>
                  <a:pt x="25721" y="2257"/>
                </a:cubicBezTo>
                <a:cubicBezTo>
                  <a:pt x="19422" y="2911"/>
                  <a:pt x="12469" y="2733"/>
                  <a:pt x="8250" y="6536"/>
                </a:cubicBezTo>
                <a:cubicBezTo>
                  <a:pt x="4031" y="10340"/>
                  <a:pt x="1118" y="15807"/>
                  <a:pt x="405" y="25078"/>
                </a:cubicBezTo>
                <a:cubicBezTo>
                  <a:pt x="-308" y="34349"/>
                  <a:pt x="-427" y="53841"/>
                  <a:pt x="3971" y="62161"/>
                </a:cubicBezTo>
                <a:cubicBezTo>
                  <a:pt x="8369" y="70481"/>
                  <a:pt x="18233" y="73749"/>
                  <a:pt x="26791" y="74997"/>
                </a:cubicBezTo>
                <a:cubicBezTo>
                  <a:pt x="35349" y="76245"/>
                  <a:pt x="48899" y="81178"/>
                  <a:pt x="55317" y="69649"/>
                </a:cubicBezTo>
                <a:cubicBezTo>
                  <a:pt x="61735" y="58120"/>
                  <a:pt x="66845" y="16996"/>
                  <a:pt x="65300" y="5823"/>
                </a:cubicBezTo>
                <a:cubicBezTo>
                  <a:pt x="63755" y="-5349"/>
                  <a:pt x="52643" y="3208"/>
                  <a:pt x="46046" y="2614"/>
                </a:cubicBezTo>
                <a:close/>
              </a:path>
            </a:pathLst>
          </a:custGeom>
          <a:solidFill>
            <a:srgbClr val="4DFF00">
              <a:alpha val="56600"/>
            </a:srgbClr>
          </a:solidFill>
          <a:ln cap="flat" cmpd="sng" w="9525">
            <a:solidFill>
              <a:schemeClr val="dk2"/>
            </a:solidFill>
            <a:prstDash val="solid"/>
            <a:round/>
            <a:headEnd len="med" w="med" type="none"/>
            <a:tailEnd len="med" w="med" type="none"/>
          </a:ln>
        </p:spPr>
      </p:sp>
      <p:sp>
        <p:nvSpPr>
          <p:cNvPr id="174" name="Google Shape;174;p19"/>
          <p:cNvSpPr txBox="1"/>
          <p:nvPr/>
        </p:nvSpPr>
        <p:spPr>
          <a:xfrm>
            <a:off x="2237775" y="1906475"/>
            <a:ext cx="955200" cy="3693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Palanquin Dark"/>
                <a:ea typeface="Palanquin Dark"/>
                <a:cs typeface="Palanquin Dark"/>
                <a:sym typeface="Palanquin Dark"/>
              </a:rPr>
              <a:t>Formality</a:t>
            </a:r>
            <a:endParaRPr sz="1200">
              <a:solidFill>
                <a:schemeClr val="dk2"/>
              </a:solidFill>
              <a:latin typeface="Palanquin Dark"/>
              <a:ea typeface="Palanquin Dark"/>
              <a:cs typeface="Palanquin Dark"/>
              <a:sym typeface="Palanquin Dark"/>
            </a:endParaRPr>
          </a:p>
        </p:txBody>
      </p:sp>
      <p:sp>
        <p:nvSpPr>
          <p:cNvPr id="175" name="Google Shape;175;p19"/>
          <p:cNvSpPr txBox="1"/>
          <p:nvPr/>
        </p:nvSpPr>
        <p:spPr>
          <a:xfrm>
            <a:off x="6739050" y="3356425"/>
            <a:ext cx="955200" cy="5541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Palanquin Dark"/>
                <a:ea typeface="Palanquin Dark"/>
                <a:cs typeface="Palanquin Dark"/>
                <a:sym typeface="Palanquin Dark"/>
              </a:rPr>
              <a:t>Treatment Plan</a:t>
            </a:r>
            <a:endParaRPr sz="1200">
              <a:solidFill>
                <a:schemeClr val="dk2"/>
              </a:solidFill>
              <a:latin typeface="Palanquin Dark"/>
              <a:ea typeface="Palanquin Dark"/>
              <a:cs typeface="Palanquin Dark"/>
              <a:sym typeface="Palanquin Dark"/>
            </a:endParaRPr>
          </a:p>
        </p:txBody>
      </p:sp>
      <p:sp>
        <p:nvSpPr>
          <p:cNvPr id="176" name="Google Shape;176;p19"/>
          <p:cNvSpPr/>
          <p:nvPr/>
        </p:nvSpPr>
        <p:spPr>
          <a:xfrm>
            <a:off x="3118677" y="1444728"/>
            <a:ext cx="3197725" cy="2562775"/>
          </a:xfrm>
          <a:custGeom>
            <a:rect b="b" l="l" r="r" t="t"/>
            <a:pathLst>
              <a:path extrusionOk="0" h="102511" w="127909">
                <a:moveTo>
                  <a:pt x="37920" y="9745"/>
                </a:moveTo>
                <a:cubicBezTo>
                  <a:pt x="22825" y="11587"/>
                  <a:pt x="24905" y="10339"/>
                  <a:pt x="18665" y="11171"/>
                </a:cubicBezTo>
                <a:cubicBezTo>
                  <a:pt x="12425" y="12003"/>
                  <a:pt x="2679" y="12241"/>
                  <a:pt x="480" y="14737"/>
                </a:cubicBezTo>
                <a:cubicBezTo>
                  <a:pt x="-1719" y="17233"/>
                  <a:pt x="4284" y="21809"/>
                  <a:pt x="5472" y="26147"/>
                </a:cubicBezTo>
                <a:cubicBezTo>
                  <a:pt x="6661" y="30485"/>
                  <a:pt x="3451" y="31734"/>
                  <a:pt x="7611" y="40767"/>
                </a:cubicBezTo>
                <a:cubicBezTo>
                  <a:pt x="11771" y="49800"/>
                  <a:pt x="24905" y="70184"/>
                  <a:pt x="30432" y="80346"/>
                </a:cubicBezTo>
                <a:cubicBezTo>
                  <a:pt x="35959" y="90508"/>
                  <a:pt x="33641" y="99363"/>
                  <a:pt x="40772" y="101740"/>
                </a:cubicBezTo>
                <a:cubicBezTo>
                  <a:pt x="47903" y="104117"/>
                  <a:pt x="66802" y="100789"/>
                  <a:pt x="73220" y="94608"/>
                </a:cubicBezTo>
                <a:cubicBezTo>
                  <a:pt x="79638" y="88428"/>
                  <a:pt x="77082" y="72680"/>
                  <a:pt x="79281" y="64657"/>
                </a:cubicBezTo>
                <a:cubicBezTo>
                  <a:pt x="81480" y="56634"/>
                  <a:pt x="82431" y="50276"/>
                  <a:pt x="86413" y="46472"/>
                </a:cubicBezTo>
                <a:cubicBezTo>
                  <a:pt x="90395" y="42669"/>
                  <a:pt x="96278" y="46709"/>
                  <a:pt x="103172" y="41836"/>
                </a:cubicBezTo>
                <a:cubicBezTo>
                  <a:pt x="110066" y="36963"/>
                  <a:pt x="126765" y="24186"/>
                  <a:pt x="127775" y="17233"/>
                </a:cubicBezTo>
                <a:cubicBezTo>
                  <a:pt x="128785" y="10280"/>
                  <a:pt x="124209" y="1366"/>
                  <a:pt x="109233" y="118"/>
                </a:cubicBezTo>
                <a:cubicBezTo>
                  <a:pt x="94257" y="-1130"/>
                  <a:pt x="53015" y="7903"/>
                  <a:pt x="37920" y="9745"/>
                </a:cubicBezTo>
                <a:close/>
              </a:path>
            </a:pathLst>
          </a:custGeom>
          <a:solidFill>
            <a:srgbClr val="FAFF00">
              <a:alpha val="64150"/>
            </a:srgbClr>
          </a:solidFill>
          <a:ln cap="flat" cmpd="sng" w="9525">
            <a:solidFill>
              <a:schemeClr val="dk2"/>
            </a:solidFill>
            <a:prstDash val="solid"/>
            <a:round/>
            <a:headEnd len="med" w="med" type="none"/>
            <a:tailEnd len="med" w="med" type="none"/>
          </a:ln>
        </p:spPr>
      </p:sp>
      <p:sp>
        <p:nvSpPr>
          <p:cNvPr id="177" name="Google Shape;177;p19"/>
          <p:cNvSpPr txBox="1"/>
          <p:nvPr/>
        </p:nvSpPr>
        <p:spPr>
          <a:xfrm>
            <a:off x="4003250" y="1128500"/>
            <a:ext cx="955200" cy="3693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Palanquin Dark"/>
                <a:ea typeface="Palanquin Dark"/>
                <a:cs typeface="Palanquin Dark"/>
                <a:sym typeface="Palanquin Dark"/>
              </a:rPr>
              <a:t>Symptoms</a:t>
            </a:r>
            <a:endParaRPr sz="1200">
              <a:solidFill>
                <a:schemeClr val="dk2"/>
              </a:solidFill>
              <a:latin typeface="Palanquin Dark"/>
              <a:ea typeface="Palanquin Dark"/>
              <a:cs typeface="Palanquin Dark"/>
              <a:sym typeface="Palanquin Dark"/>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FFFFFF"/>
      </a:dk1>
      <a:lt1>
        <a:srgbClr val="38B6FF"/>
      </a:lt1>
      <a:dk2>
        <a:srgbClr val="000000"/>
      </a:dk2>
      <a:lt2>
        <a:srgbClr val="FFFFFF"/>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